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3" r:id="rId6"/>
    <p:sldId id="2145705798" r:id="rId7"/>
    <p:sldId id="257" r:id="rId8"/>
    <p:sldId id="2145705784" r:id="rId9"/>
    <p:sldId id="266" r:id="rId10"/>
    <p:sldId id="267" r:id="rId11"/>
    <p:sldId id="2145705786" r:id="rId12"/>
    <p:sldId id="265" r:id="rId13"/>
    <p:sldId id="2145705788" r:id="rId14"/>
    <p:sldId id="2145705790" r:id="rId15"/>
    <p:sldId id="2145705792" r:id="rId16"/>
    <p:sldId id="2145705795" r:id="rId17"/>
    <p:sldId id="2145705785" r:id="rId18"/>
    <p:sldId id="2145705789" r:id="rId19"/>
    <p:sldId id="2145705791" r:id="rId20"/>
    <p:sldId id="2145705787" r:id="rId21"/>
    <p:sldId id="261" r:id="rId22"/>
    <p:sldId id="262" r:id="rId23"/>
    <p:sldId id="2145705800" r:id="rId24"/>
    <p:sldId id="2145705796" r:id="rId25"/>
    <p:sldId id="2145705794" r:id="rId26"/>
    <p:sldId id="2145705797" r:id="rId27"/>
    <p:sldId id="2145705783" r:id="rId28"/>
    <p:sldId id="214570579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Segoe UI Light" panose="020B0502040204020203" pitchFamily="34" charset="0"/>
      <p:regular r:id="rId40"/>
      <p:italic r:id="rId41"/>
    </p:embeddedFont>
    <p:embeddedFont>
      <p:font typeface="Segoe UI Semibold" panose="020B0702040204020203" pitchFamily="34" charset="0"/>
      <p:bold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43741"/>
    <a:srgbClr val="FDBA12"/>
    <a:srgbClr val="EC0089"/>
    <a:srgbClr val="1F0047"/>
    <a:srgbClr val="4C6169"/>
    <a:srgbClr val="123E64"/>
    <a:srgbClr val="FF8641"/>
    <a:srgbClr val="149089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0262" autoAdjust="0"/>
  </p:normalViewPr>
  <p:slideViewPr>
    <p:cSldViewPr snapToObjects="1">
      <p:cViewPr>
        <p:scale>
          <a:sx n="70" d="100"/>
          <a:sy n="70" d="100"/>
        </p:scale>
        <p:origin x="840" y="31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auth.net/2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swagger.io/docs/specification/authentication/api-keys/" TargetMode="External"/><Relationship Id="rId4" Type="http://schemas.openxmlformats.org/officeDocument/2006/relationships/hyperlink" Target="https://swagger.io/docs/specification/authentication/basic-authentication/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Alder</a:t>
            </a:r>
          </a:p>
        </p:txBody>
      </p:sp>
    </p:spTree>
    <p:extLst>
      <p:ext uri="{BB962C8B-B14F-4D97-AF65-F5344CB8AC3E}">
        <p14:creationId xmlns:p14="http://schemas.microsoft.com/office/powerpoint/2010/main" val="407164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6037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3096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https://emea.flow.microsoft.com/manage/environments/Default-65f51067-7d65-4aa9-b996-4cc43a0d7111/connections/available/custom/shared_nicconference-5f704789e17a032f85-5fbe7d51a485daa29c/edit/test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2366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8632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Alder</a:t>
            </a:r>
          </a:p>
        </p:txBody>
      </p:sp>
    </p:spTree>
    <p:extLst>
      <p:ext uri="{BB962C8B-B14F-4D97-AF65-F5344CB8AC3E}">
        <p14:creationId xmlns:p14="http://schemas.microsoft.com/office/powerpoint/2010/main" val="409633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https://www.polleverywhere.com/multiple_choice_polls/HogY3RphW9iRuDvvx7wPM</a:t>
            </a:r>
          </a:p>
          <a:p>
            <a:endParaRPr lang="nb-NO" dirty="0"/>
          </a:p>
          <a:p>
            <a:r>
              <a:rPr lang="nb-NO" dirty="0" err="1"/>
              <a:t>Mentimeter</a:t>
            </a:r>
            <a:endParaRPr lang="nb-NO" dirty="0"/>
          </a:p>
          <a:p>
            <a:endParaRPr lang="nb-NO" dirty="0"/>
          </a:p>
          <a:p>
            <a:r>
              <a:rPr lang="nb-NO" dirty="0" err="1"/>
              <a:t>Slido</a:t>
            </a:r>
            <a:r>
              <a:rPr lang="nb-NO" dirty="0"/>
              <a:t> - </a:t>
            </a:r>
          </a:p>
        </p:txBody>
      </p:sp>
    </p:spTree>
    <p:extLst>
      <p:ext uri="{BB962C8B-B14F-4D97-AF65-F5344CB8AC3E}">
        <p14:creationId xmlns:p14="http://schemas.microsoft.com/office/powerpoint/2010/main" val="4025430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Generic OAuth 2.0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OAuth 2.0 for specific services, including Azure Active Directory (Azure AD), Dropbox, GitHub, and </a:t>
            </a:r>
            <a:r>
              <a:rPr lang="en-US" dirty="0" err="1"/>
              <a:t>SalesForce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Basic authentication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API Key</a:t>
            </a:r>
            <a:endParaRPr lang="en-US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544882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https://emea.flow.microsoft.com/manage/environments/Default-65f51067-7d65-4aa9-b996-4cc43a0d7111/connections/available/custom/shared_nicconference-5f704789e17a032f85-5fbe7d51a485daa29c/edit/test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0277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19547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docs.microsoft.com/en-us/connectors/custom-connectors/use-custom-connector-powerapps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hyperlink" Target="https://docs.microsoft.com/en-us/connectors/custom-connectors/use-custom-connector-logic-apps" TargetMode="External"/><Relationship Id="rId4" Type="http://schemas.openxmlformats.org/officeDocument/2006/relationships/hyperlink" Target="https://docs.microsoft.com/en-us/connectors/custom-connectors/use-custom-connector-flow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985B-6775-4475-90C5-CE3ABC04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Orack</a:t>
            </a:r>
            <a:r>
              <a:rPr lang="nb-NO" dirty="0"/>
              <a:t> </a:t>
            </a:r>
            <a:r>
              <a:rPr lang="nb-NO" dirty="0" err="1"/>
              <a:t>built</a:t>
            </a:r>
            <a:r>
              <a:rPr lang="nb-NO" dirty="0"/>
              <a:t> a </a:t>
            </a:r>
            <a:r>
              <a:rPr lang="nb-NO" dirty="0" err="1"/>
              <a:t>PowerAutomate</a:t>
            </a:r>
            <a:r>
              <a:rPr lang="nb-NO" dirty="0"/>
              <a:t> RPA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A62B93-A67C-4AEB-901E-949890E15F49}"/>
              </a:ext>
            </a:extLst>
          </p:cNvPr>
          <p:cNvSpPr txBox="1"/>
          <p:nvPr/>
        </p:nvSpPr>
        <p:spPr>
          <a:xfrm>
            <a:off x="616831" y="347303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FINANCE AND OPERATION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READS INVOICE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54D0E7-26F8-4FB7-BDAB-EF0B5944D3FD}"/>
              </a:ext>
            </a:extLst>
          </p:cNvPr>
          <p:cNvSpPr txBox="1"/>
          <p:nvPr/>
        </p:nvSpPr>
        <p:spPr>
          <a:xfrm>
            <a:off x="2780954" y="347303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POWER AUTOMATE RPA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CAPTURE DATA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5B2B3E-E286-448D-96B5-518F9C9C9B7C}"/>
              </a:ext>
            </a:extLst>
          </p:cNvPr>
          <p:cNvCxnSpPr>
            <a:cxnSpLocks/>
          </p:cNvCxnSpPr>
          <p:nvPr/>
        </p:nvCxnSpPr>
        <p:spPr>
          <a:xfrm>
            <a:off x="2163598" y="2776631"/>
            <a:ext cx="288032" cy="0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E8EF1563-F812-4261-9FA2-54D9371F68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2040" y="1102397"/>
            <a:ext cx="3291829" cy="3291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F2534F-130F-4256-AADA-C0401660529D}"/>
              </a:ext>
            </a:extLst>
          </p:cNvPr>
          <p:cNvSpPr txBox="1"/>
          <p:nvPr/>
        </p:nvSpPr>
        <p:spPr>
          <a:xfrm>
            <a:off x="4816834" y="347303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COMPANY BANK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TRANSFER INVOICE DATA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ECC45D-4DAB-4C08-BE54-A28914DC31F1}"/>
              </a:ext>
            </a:extLst>
          </p:cNvPr>
          <p:cNvGrpSpPr/>
          <p:nvPr/>
        </p:nvGrpSpPr>
        <p:grpSpPr>
          <a:xfrm>
            <a:off x="2671949" y="1916193"/>
            <a:ext cx="1751740" cy="1386919"/>
            <a:chOff x="2671949" y="1916193"/>
            <a:chExt cx="1751740" cy="13869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133AFE-E295-4E0A-AD94-3514442DA54F}"/>
                </a:ext>
              </a:extLst>
            </p:cNvPr>
            <p:cNvCxnSpPr/>
            <p:nvPr/>
          </p:nvCxnSpPr>
          <p:spPr>
            <a:xfrm>
              <a:off x="4135657" y="2750497"/>
              <a:ext cx="288032" cy="0"/>
            </a:xfrm>
            <a:prstGeom prst="line">
              <a:avLst/>
            </a:prstGeom>
            <a:ln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4DFD81-AAB3-4DF3-8594-F25DF49836B7}"/>
                </a:ext>
              </a:extLst>
            </p:cNvPr>
            <p:cNvSpPr/>
            <p:nvPr/>
          </p:nvSpPr>
          <p:spPr>
            <a:xfrm>
              <a:off x="2815965" y="1983981"/>
              <a:ext cx="1160550" cy="1160550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9" name="Picture 8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E043BD29-3426-4A92-9077-A88A8DE0C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1949" y="1916193"/>
              <a:ext cx="1386919" cy="13869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1B46B3-BE4A-4808-821D-D73D31587F9E}"/>
              </a:ext>
            </a:extLst>
          </p:cNvPr>
          <p:cNvGrpSpPr/>
          <p:nvPr/>
        </p:nvGrpSpPr>
        <p:grpSpPr>
          <a:xfrm>
            <a:off x="676949" y="1983981"/>
            <a:ext cx="1160550" cy="1160550"/>
            <a:chOff x="699510" y="2106842"/>
            <a:chExt cx="1160550" cy="1160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729FFD-C5F0-46F9-9E68-3BE8B0D24FCA}"/>
                </a:ext>
              </a:extLst>
            </p:cNvPr>
            <p:cNvSpPr/>
            <p:nvPr/>
          </p:nvSpPr>
          <p:spPr>
            <a:xfrm>
              <a:off x="699510" y="2106842"/>
              <a:ext cx="1160550" cy="1160550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4" name="Picture 13" descr="Icon&#10;&#10;Description automatically generated">
              <a:extLst>
                <a:ext uri="{FF2B5EF4-FFF2-40B4-BE49-F238E27FC236}">
                  <a16:creationId xmlns:a16="http://schemas.microsoft.com/office/drawing/2014/main" id="{39077A27-6D5A-4BBC-AD2A-E907FBEDC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393" y="2312480"/>
              <a:ext cx="749274" cy="749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005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98" y="26433"/>
            <a:ext cx="8229600" cy="914400"/>
          </a:xfrm>
        </p:spPr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2676950-3152-4691-9251-0A49358EC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F18A57-6D38-418B-95E8-AAE031055AA6}"/>
              </a:ext>
            </a:extLst>
          </p:cNvPr>
          <p:cNvGrpSpPr/>
          <p:nvPr/>
        </p:nvGrpSpPr>
        <p:grpSpPr>
          <a:xfrm>
            <a:off x="457200" y="976097"/>
            <a:ext cx="8229600" cy="3495163"/>
            <a:chOff x="435145" y="1248013"/>
            <a:chExt cx="11321712" cy="4808403"/>
          </a:xfrm>
        </p:grpSpPr>
        <p:sp>
          <p:nvSpPr>
            <p:cNvPr id="23" name="Google Shape;1684;p38">
              <a:extLst>
                <a:ext uri="{FF2B5EF4-FFF2-40B4-BE49-F238E27FC236}">
                  <a16:creationId xmlns:a16="http://schemas.microsoft.com/office/drawing/2014/main" id="{CB6099B1-B333-4F85-B483-F5ED293E033D}"/>
                </a:ext>
              </a:extLst>
            </p:cNvPr>
            <p:cNvSpPr/>
            <p:nvPr/>
          </p:nvSpPr>
          <p:spPr>
            <a:xfrm>
              <a:off x="435145" y="149014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Google Shape;1685;p38">
              <a:extLst>
                <a:ext uri="{FF2B5EF4-FFF2-40B4-BE49-F238E27FC236}">
                  <a16:creationId xmlns:a16="http://schemas.microsoft.com/office/drawing/2014/main" id="{C2DD9D8F-0BD7-4523-8F89-D104EBDBA04C}"/>
                </a:ext>
              </a:extLst>
            </p:cNvPr>
            <p:cNvSpPr/>
            <p:nvPr/>
          </p:nvSpPr>
          <p:spPr>
            <a:xfrm>
              <a:off x="6096001" y="1490146"/>
              <a:ext cx="5660856" cy="1610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Google Shape;1686;p38">
              <a:extLst>
                <a:ext uri="{FF2B5EF4-FFF2-40B4-BE49-F238E27FC236}">
                  <a16:creationId xmlns:a16="http://schemas.microsoft.com/office/drawing/2014/main" id="{9DF5F9FF-C0F9-4962-884E-AAD81C27BB3B}"/>
                </a:ext>
              </a:extLst>
            </p:cNvPr>
            <p:cNvSpPr/>
            <p:nvPr/>
          </p:nvSpPr>
          <p:spPr>
            <a:xfrm rot="10800000">
              <a:off x="5085779" y="1248013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Google Shape;1687;p38">
              <a:extLst>
                <a:ext uri="{FF2B5EF4-FFF2-40B4-BE49-F238E27FC236}">
                  <a16:creationId xmlns:a16="http://schemas.microsoft.com/office/drawing/2014/main" id="{3227E232-A366-4AAE-9C69-FDAF2AFABA7E}"/>
                </a:ext>
              </a:extLst>
            </p:cNvPr>
            <p:cNvSpPr/>
            <p:nvPr/>
          </p:nvSpPr>
          <p:spPr>
            <a:xfrm>
              <a:off x="4965196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Google Shape;1688;p38">
              <a:extLst>
                <a:ext uri="{FF2B5EF4-FFF2-40B4-BE49-F238E27FC236}">
                  <a16:creationId xmlns:a16="http://schemas.microsoft.com/office/drawing/2014/main" id="{2EC1C446-5DE1-4626-909E-C7BC6881E2EF}"/>
                </a:ext>
              </a:extLst>
            </p:cNvPr>
            <p:cNvSpPr/>
            <p:nvPr/>
          </p:nvSpPr>
          <p:spPr>
            <a:xfrm>
              <a:off x="6983050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Google Shape;1695;p38">
              <a:extLst>
                <a:ext uri="{FF2B5EF4-FFF2-40B4-BE49-F238E27FC236}">
                  <a16:creationId xmlns:a16="http://schemas.microsoft.com/office/drawing/2014/main" id="{6EEB133C-28DA-415B-ADED-E7C32ED5DE08}"/>
                </a:ext>
              </a:extLst>
            </p:cNvPr>
            <p:cNvSpPr/>
            <p:nvPr/>
          </p:nvSpPr>
          <p:spPr>
            <a:xfrm>
              <a:off x="5861045" y="1978368"/>
              <a:ext cx="470117" cy="34307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Google Shape;1700;p38">
              <a:extLst>
                <a:ext uri="{FF2B5EF4-FFF2-40B4-BE49-F238E27FC236}">
                  <a16:creationId xmlns:a16="http://schemas.microsoft.com/office/drawing/2014/main" id="{220FE8CA-93CA-4E87-9E14-A92711C4FB44}"/>
                </a:ext>
              </a:extLst>
            </p:cNvPr>
            <p:cNvSpPr/>
            <p:nvPr/>
          </p:nvSpPr>
          <p:spPr>
            <a:xfrm>
              <a:off x="435145" y="4204097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Google Shape;1701;p38">
              <a:extLst>
                <a:ext uri="{FF2B5EF4-FFF2-40B4-BE49-F238E27FC236}">
                  <a16:creationId xmlns:a16="http://schemas.microsoft.com/office/drawing/2014/main" id="{EA13ED91-AB5D-4F54-9CCB-6992B5087083}"/>
                </a:ext>
              </a:extLst>
            </p:cNvPr>
            <p:cNvSpPr/>
            <p:nvPr/>
          </p:nvSpPr>
          <p:spPr>
            <a:xfrm>
              <a:off x="6096001" y="420409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Google Shape;1702;p38">
              <a:extLst>
                <a:ext uri="{FF2B5EF4-FFF2-40B4-BE49-F238E27FC236}">
                  <a16:creationId xmlns:a16="http://schemas.microsoft.com/office/drawing/2014/main" id="{5D04761A-B894-4645-B7C4-3B76FEFCD923}"/>
                </a:ext>
              </a:extLst>
            </p:cNvPr>
            <p:cNvSpPr/>
            <p:nvPr/>
          </p:nvSpPr>
          <p:spPr>
            <a:xfrm>
              <a:off x="5086246" y="3961959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EC3E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Google Shape;1703;p38">
              <a:extLst>
                <a:ext uri="{FF2B5EF4-FFF2-40B4-BE49-F238E27FC236}">
                  <a16:creationId xmlns:a16="http://schemas.microsoft.com/office/drawing/2014/main" id="{187EE40D-E93F-4019-99C2-851132142BF5}"/>
                </a:ext>
              </a:extLst>
            </p:cNvPr>
            <p:cNvSpPr/>
            <p:nvPr/>
          </p:nvSpPr>
          <p:spPr>
            <a:xfrm rot="10800000">
              <a:off x="6983085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Google Shape;1704;p38">
              <a:extLst>
                <a:ext uri="{FF2B5EF4-FFF2-40B4-BE49-F238E27FC236}">
                  <a16:creationId xmlns:a16="http://schemas.microsoft.com/office/drawing/2014/main" id="{8960A5B0-FD38-4286-83DC-E4235302857A}"/>
                </a:ext>
              </a:extLst>
            </p:cNvPr>
            <p:cNvSpPr/>
            <p:nvPr/>
          </p:nvSpPr>
          <p:spPr>
            <a:xfrm rot="10800000">
              <a:off x="4965231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Google Shape;1722;p38">
              <a:extLst>
                <a:ext uri="{FF2B5EF4-FFF2-40B4-BE49-F238E27FC236}">
                  <a16:creationId xmlns:a16="http://schemas.microsoft.com/office/drawing/2014/main" id="{FDB6B6A0-0FE0-4507-BC51-E192B8BB7F1E}"/>
                </a:ext>
              </a:extLst>
            </p:cNvPr>
            <p:cNvSpPr/>
            <p:nvPr/>
          </p:nvSpPr>
          <p:spPr>
            <a:xfrm>
              <a:off x="5880842" y="5070180"/>
              <a:ext cx="430538" cy="414902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FD3A-A043-46B4-9DE3-F60404E487EE}"/>
                </a:ext>
              </a:extLst>
            </p:cNvPr>
            <p:cNvSpPr txBox="1"/>
            <p:nvPr/>
          </p:nvSpPr>
          <p:spPr>
            <a:xfrm>
              <a:off x="881589" y="1649517"/>
              <a:ext cx="3397955" cy="995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Simple automation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Always send the right fields from the system</a:t>
              </a:r>
              <a:endPara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C345CA-64C5-4C5C-99D5-36BCDEA9B8C6}"/>
                </a:ext>
              </a:extLst>
            </p:cNvPr>
            <p:cNvSpPr txBox="1"/>
            <p:nvPr/>
          </p:nvSpPr>
          <p:spPr>
            <a:xfrm>
              <a:off x="878614" y="4511664"/>
              <a:ext cx="3760909" cy="995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Relies on </a:t>
              </a:r>
              <a:r>
                <a:rPr lang="en-US" sz="1400" b="1" kern="0" dirty="0" err="1">
                  <a:solidFill>
                    <a:srgbClr val="000000"/>
                  </a:solidFill>
                  <a:latin typeface="+mj-lt"/>
                </a:rPr>
                <a:t>Orack</a:t>
              </a: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 user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If </a:t>
              </a:r>
              <a:r>
                <a:rPr lang="en-US" sz="1400" kern="0" dirty="0" err="1">
                  <a:solidFill>
                    <a:srgbClr val="000000"/>
                  </a:solidFill>
                  <a:latin typeface="+mj-lt"/>
                </a:rPr>
                <a:t>Orack</a:t>
              </a: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 account is blocked, the integration stop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4C5374-9876-4806-8A43-0F6761506DC0}"/>
                </a:ext>
              </a:extLst>
            </p:cNvPr>
            <p:cNvSpPr txBox="1"/>
            <p:nvPr/>
          </p:nvSpPr>
          <p:spPr>
            <a:xfrm>
              <a:off x="7912179" y="1638732"/>
              <a:ext cx="3397955" cy="995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14400">
                <a:spcBef>
                  <a:spcPts val="600"/>
                </a:spcBef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Simple logic</a:t>
              </a:r>
            </a:p>
            <a:p>
              <a:pPr defTabSz="914400">
                <a:spcBef>
                  <a:spcPts val="600"/>
                </a:spcBef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Automates a manual work into the bank system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E3F033-4FB2-4E6B-9659-F7230F3B7585}"/>
                </a:ext>
              </a:extLst>
            </p:cNvPr>
            <p:cNvSpPr txBox="1"/>
            <p:nvPr/>
          </p:nvSpPr>
          <p:spPr>
            <a:xfrm>
              <a:off x="7437135" y="4363467"/>
              <a:ext cx="3988999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</a:rPr>
                <a:t>Potential risk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Original values can be altered by anyone with access to the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18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19EF-1865-418B-8EC8-8FAFCD2E3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DEMO</a:t>
            </a:r>
            <a:br>
              <a:rPr lang="nb-NO" dirty="0"/>
            </a:br>
            <a:r>
              <a:rPr lang="nb-NO" dirty="0"/>
              <a:t>Power </a:t>
            </a:r>
            <a:r>
              <a:rPr lang="nb-NO" dirty="0" err="1"/>
              <a:t>Automate</a:t>
            </a:r>
            <a:r>
              <a:rPr lang="nb-NO" dirty="0"/>
              <a:t> </a:t>
            </a:r>
            <a:r>
              <a:rPr lang="nb-NO" dirty="0" err="1"/>
              <a:t>Grow</a:t>
            </a:r>
            <a:r>
              <a:rPr lang="nb-NO" dirty="0"/>
              <a:t> up to Logic App</a:t>
            </a:r>
          </a:p>
        </p:txBody>
      </p:sp>
    </p:spTree>
    <p:extLst>
      <p:ext uri="{BB962C8B-B14F-4D97-AF65-F5344CB8AC3E}">
        <p14:creationId xmlns:p14="http://schemas.microsoft.com/office/powerpoint/2010/main" val="2070434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00C97746-40FF-42B6-88E5-AB7FB5606253}"/>
              </a:ext>
            </a:extLst>
          </p:cNvPr>
          <p:cNvSpPr/>
          <p:nvPr/>
        </p:nvSpPr>
        <p:spPr>
          <a:xfrm>
            <a:off x="2360081" y="4141198"/>
            <a:ext cx="485182" cy="498494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7F3221-164A-4539-9870-F893782AB03B}"/>
              </a:ext>
            </a:extLst>
          </p:cNvPr>
          <p:cNvSpPr/>
          <p:nvPr/>
        </p:nvSpPr>
        <p:spPr>
          <a:xfrm>
            <a:off x="2314188" y="467749"/>
            <a:ext cx="485182" cy="498494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041933-6681-4E1B-B9A8-E538F72C49F3}"/>
              </a:ext>
            </a:extLst>
          </p:cNvPr>
          <p:cNvGrpSpPr/>
          <p:nvPr/>
        </p:nvGrpSpPr>
        <p:grpSpPr>
          <a:xfrm>
            <a:off x="539552" y="2321511"/>
            <a:ext cx="500477" cy="500477"/>
            <a:chOff x="699510" y="2106842"/>
            <a:chExt cx="1160550" cy="1160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1A859D2-E43D-4EEE-A64B-48D4BF177FA2}"/>
                </a:ext>
              </a:extLst>
            </p:cNvPr>
            <p:cNvSpPr/>
            <p:nvPr/>
          </p:nvSpPr>
          <p:spPr>
            <a:xfrm>
              <a:off x="699510" y="2106842"/>
              <a:ext cx="1160550" cy="1160550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AAD8C05D-FC9A-4AC6-8D13-752B46B4A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1393" y="2312480"/>
              <a:ext cx="749274" cy="749274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E6F7BCC-42D9-4FEA-9C6F-26C87809E4A4}"/>
              </a:ext>
            </a:extLst>
          </p:cNvPr>
          <p:cNvCxnSpPr>
            <a:cxnSpLocks/>
          </p:cNvCxnSpPr>
          <p:nvPr/>
        </p:nvCxnSpPr>
        <p:spPr>
          <a:xfrm flipV="1">
            <a:off x="1331640" y="2571749"/>
            <a:ext cx="576064" cy="1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B757FD-15DD-474A-A4C8-35824AB303B5}"/>
              </a:ext>
            </a:extLst>
          </p:cNvPr>
          <p:cNvGrpSpPr/>
          <p:nvPr/>
        </p:nvGrpSpPr>
        <p:grpSpPr>
          <a:xfrm>
            <a:off x="2297806" y="2323494"/>
            <a:ext cx="501564" cy="500477"/>
            <a:chOff x="404407" y="1771750"/>
            <a:chExt cx="945785" cy="91853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6B1BD1-81D1-4D48-8A02-3001A1E3181D}"/>
                </a:ext>
              </a:extLst>
            </p:cNvPr>
            <p:cNvSpPr/>
            <p:nvPr/>
          </p:nvSpPr>
          <p:spPr>
            <a:xfrm>
              <a:off x="435298" y="1775389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3" name="Picture 1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1A9F2E34-F305-468D-9F9C-655211E7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407" y="1771750"/>
              <a:ext cx="914894" cy="914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5" name="Picture 14" descr="A picture containing circle&#10;&#10;Description automatically generated">
            <a:extLst>
              <a:ext uri="{FF2B5EF4-FFF2-40B4-BE49-F238E27FC236}">
                <a16:creationId xmlns:a16="http://schemas.microsoft.com/office/drawing/2014/main" id="{D5569395-4356-4310-9C2B-43B2E3F40F9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36237" y="586309"/>
            <a:ext cx="217274" cy="257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814E78-59D1-447B-8FBA-8D14FE52E29E}"/>
              </a:ext>
            </a:extLst>
          </p:cNvPr>
          <p:cNvCxnSpPr>
            <a:cxnSpLocks/>
          </p:cNvCxnSpPr>
          <p:nvPr/>
        </p:nvCxnSpPr>
        <p:spPr>
          <a:xfrm flipV="1">
            <a:off x="2373505" y="1275606"/>
            <a:ext cx="0" cy="648073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E42222-C688-411D-9C72-6857573FB76C}"/>
              </a:ext>
            </a:extLst>
          </p:cNvPr>
          <p:cNvCxnSpPr>
            <a:cxnSpLocks/>
          </p:cNvCxnSpPr>
          <p:nvPr/>
        </p:nvCxnSpPr>
        <p:spPr>
          <a:xfrm>
            <a:off x="2688024" y="1275605"/>
            <a:ext cx="0" cy="648073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553BF7-20B1-46AE-83C0-BF3E62DAC6F8}"/>
              </a:ext>
            </a:extLst>
          </p:cNvPr>
          <p:cNvSpPr txBox="1"/>
          <p:nvPr/>
        </p:nvSpPr>
        <p:spPr>
          <a:xfrm>
            <a:off x="2799370" y="1383258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/>
                </a:solidFill>
              </a:rPr>
              <a:t>CHECK FOR ABNORMALITIES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C3FCB-4848-4C00-9613-DA7B5C5AE2CB}"/>
              </a:ext>
            </a:extLst>
          </p:cNvPr>
          <p:cNvCxnSpPr>
            <a:cxnSpLocks/>
          </p:cNvCxnSpPr>
          <p:nvPr/>
        </p:nvCxnSpPr>
        <p:spPr>
          <a:xfrm>
            <a:off x="3173090" y="2571751"/>
            <a:ext cx="2983086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BBE493-A6ED-44AC-AD1E-CA98FE3323F5}"/>
              </a:ext>
            </a:extLst>
          </p:cNvPr>
          <p:cNvSpPr txBox="1"/>
          <p:nvPr/>
        </p:nvSpPr>
        <p:spPr>
          <a:xfrm>
            <a:off x="3173090" y="2148581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/>
                </a:solidFill>
              </a:rPr>
              <a:t>IF NORMAL OR APPROVED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120AB0-15F9-4562-86A3-AD9D944C34BD}"/>
              </a:ext>
            </a:extLst>
          </p:cNvPr>
          <p:cNvSpPr txBox="1"/>
          <p:nvPr/>
        </p:nvSpPr>
        <p:spPr>
          <a:xfrm>
            <a:off x="2782988" y="3291830"/>
            <a:ext cx="23762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/>
                </a:solidFill>
              </a:rPr>
              <a:t>ASK FOR APPROVAL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F69C8B-2A1B-415A-9D3A-DD3AA7112578}"/>
              </a:ext>
            </a:extLst>
          </p:cNvPr>
          <p:cNvCxnSpPr>
            <a:cxnSpLocks/>
          </p:cNvCxnSpPr>
          <p:nvPr/>
        </p:nvCxnSpPr>
        <p:spPr>
          <a:xfrm flipV="1">
            <a:off x="2409314" y="3103728"/>
            <a:ext cx="0" cy="648073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66A0C6-D2C6-429B-A96A-62D407A63209}"/>
              </a:ext>
            </a:extLst>
          </p:cNvPr>
          <p:cNvCxnSpPr>
            <a:cxnSpLocks/>
          </p:cNvCxnSpPr>
          <p:nvPr/>
        </p:nvCxnSpPr>
        <p:spPr>
          <a:xfrm>
            <a:off x="2723833" y="3103727"/>
            <a:ext cx="0" cy="648073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1C261108-10B6-4D2C-ADC5-8C3C66E6D48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45048" y="1307974"/>
            <a:ext cx="2204434" cy="2204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How Approvals Work in Microsoft Teams – Collab with Kat">
            <a:extLst>
              <a:ext uri="{FF2B5EF4-FFF2-40B4-BE49-F238E27FC236}">
                <a16:creationId xmlns:a16="http://schemas.microsoft.com/office/drawing/2014/main" id="{0031A615-BF27-482A-891B-78467FFD9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37" y="4205568"/>
            <a:ext cx="362816" cy="3628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71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95FD-81C1-4155-A3E8-2F3B1A1E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Meet </a:t>
            </a:r>
            <a:r>
              <a:rPr lang="en-US" dirty="0" err="1"/>
              <a:t>Lirva</a:t>
            </a:r>
            <a:r>
              <a:rPr lang="en-US" dirty="0"/>
              <a:t> </a:t>
            </a:r>
            <a:r>
              <a:rPr lang="en-US" dirty="0" err="1"/>
              <a:t>Alvign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99F4-1E8F-F2DD-0633-8050716A15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 </a:t>
            </a:r>
            <a:r>
              <a:rPr lang="en-US" dirty="0" err="1"/>
              <a:t>technican</a:t>
            </a:r>
            <a:endParaRPr lang="en-US" dirty="0"/>
          </a:p>
          <a:p>
            <a:r>
              <a:rPr lang="en-US" dirty="0"/>
              <a:t>Into sk8rboys</a:t>
            </a:r>
          </a:p>
          <a:p>
            <a:r>
              <a:rPr lang="en-US" dirty="0"/>
              <a:t>Knows the password to the CEO account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1C837-AA23-4C0D-B887-FD87A91B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229968" y="187736"/>
            <a:ext cx="3503944" cy="7448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2654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7843-A634-4BE9-B7A3-7CFF88BD5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LIRVA </a:t>
            </a:r>
            <a:r>
              <a:rPr lang="nb-NO" dirty="0" err="1"/>
              <a:t>built</a:t>
            </a:r>
            <a:r>
              <a:rPr lang="nb-NO" dirty="0"/>
              <a:t> a </a:t>
            </a:r>
            <a:r>
              <a:rPr lang="nb-NO" dirty="0" err="1"/>
              <a:t>PowerApp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582AD-8A99-4D22-BFF3-135D2F727119}"/>
              </a:ext>
            </a:extLst>
          </p:cNvPr>
          <p:cNvSpPr txBox="1"/>
          <p:nvPr/>
        </p:nvSpPr>
        <p:spPr>
          <a:xfrm>
            <a:off x="616831" y="3409788"/>
            <a:ext cx="111921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GET TICKETS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WITH FILTER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CA110E-9994-4694-A4E0-F16D367C67B7}"/>
              </a:ext>
            </a:extLst>
          </p:cNvPr>
          <p:cNvCxnSpPr/>
          <p:nvPr/>
        </p:nvCxnSpPr>
        <p:spPr>
          <a:xfrm>
            <a:off x="2483768" y="2774446"/>
            <a:ext cx="288032" cy="0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4880C87-4FFD-4236-9A48-9A84B41BC17C}"/>
              </a:ext>
            </a:extLst>
          </p:cNvPr>
          <p:cNvSpPr txBox="1"/>
          <p:nvPr/>
        </p:nvSpPr>
        <p:spPr>
          <a:xfrm>
            <a:off x="3248373" y="3382435"/>
            <a:ext cx="187262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PRESENT TICKETS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PREDEFINED ANSWERS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BA1D7E-6AF5-418D-99D5-E1733746D1CD}"/>
              </a:ext>
            </a:extLst>
          </p:cNvPr>
          <p:cNvCxnSpPr/>
          <p:nvPr/>
        </p:nvCxnSpPr>
        <p:spPr>
          <a:xfrm>
            <a:off x="5292080" y="2697169"/>
            <a:ext cx="288032" cy="0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005357-F655-40BA-8BE7-5AD77746E890}"/>
              </a:ext>
            </a:extLst>
          </p:cNvPr>
          <p:cNvSpPr txBox="1"/>
          <p:nvPr/>
        </p:nvSpPr>
        <p:spPr>
          <a:xfrm>
            <a:off x="6300192" y="3409788"/>
            <a:ext cx="18966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UJPDATE TICKETS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NOTIFY THE CUSTOMER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B41E2BC-7ABA-4666-887B-79169C0A79CA}"/>
              </a:ext>
            </a:extLst>
          </p:cNvPr>
          <p:cNvSpPr/>
          <p:nvPr/>
        </p:nvSpPr>
        <p:spPr>
          <a:xfrm>
            <a:off x="3624182" y="1989393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214D750-6151-41A8-AB85-F9413570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80" y="2198093"/>
            <a:ext cx="882654" cy="747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zendesk – 24SevenOffice ERP, MRP Solution">
            <a:extLst>
              <a:ext uri="{FF2B5EF4-FFF2-40B4-BE49-F238E27FC236}">
                <a16:creationId xmlns:a16="http://schemas.microsoft.com/office/drawing/2014/main" id="{11C0CD31-1705-492F-97D4-84725B61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8" y="1982657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picture containing circle&#10;&#10;Description automatically generated">
            <a:extLst>
              <a:ext uri="{FF2B5EF4-FFF2-40B4-BE49-F238E27FC236}">
                <a16:creationId xmlns:a16="http://schemas.microsoft.com/office/drawing/2014/main" id="{4420B7DF-10B1-49F0-8CB6-D3E4FA9B8E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04166" y="2747124"/>
            <a:ext cx="402884" cy="477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" descr="zendesk – 24SevenOffice ERP, MRP Solution">
            <a:extLst>
              <a:ext uri="{FF2B5EF4-FFF2-40B4-BE49-F238E27FC236}">
                <a16:creationId xmlns:a16="http://schemas.microsoft.com/office/drawing/2014/main" id="{CB747025-7636-4DDF-8975-D406029A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61" y="1897362"/>
            <a:ext cx="1252581" cy="125258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icture containing circle&#10;&#10;Description automatically generated">
            <a:extLst>
              <a:ext uri="{FF2B5EF4-FFF2-40B4-BE49-F238E27FC236}">
                <a16:creationId xmlns:a16="http://schemas.microsoft.com/office/drawing/2014/main" id="{39C2D8E1-A068-4E32-80F9-E235EF857B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8670" y="2661830"/>
            <a:ext cx="402884" cy="4779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21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98" y="26433"/>
            <a:ext cx="8229600" cy="914400"/>
          </a:xfrm>
        </p:spPr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2676950-3152-4691-9251-0A49358EC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F18A57-6D38-418B-95E8-AAE031055AA6}"/>
              </a:ext>
            </a:extLst>
          </p:cNvPr>
          <p:cNvGrpSpPr/>
          <p:nvPr/>
        </p:nvGrpSpPr>
        <p:grpSpPr>
          <a:xfrm>
            <a:off x="457200" y="976097"/>
            <a:ext cx="8229600" cy="3495163"/>
            <a:chOff x="435145" y="1248013"/>
            <a:chExt cx="11321712" cy="4808403"/>
          </a:xfrm>
        </p:grpSpPr>
        <p:sp>
          <p:nvSpPr>
            <p:cNvPr id="23" name="Google Shape;1684;p38">
              <a:extLst>
                <a:ext uri="{FF2B5EF4-FFF2-40B4-BE49-F238E27FC236}">
                  <a16:creationId xmlns:a16="http://schemas.microsoft.com/office/drawing/2014/main" id="{CB6099B1-B333-4F85-B483-F5ED293E033D}"/>
                </a:ext>
              </a:extLst>
            </p:cNvPr>
            <p:cNvSpPr/>
            <p:nvPr/>
          </p:nvSpPr>
          <p:spPr>
            <a:xfrm>
              <a:off x="435145" y="149014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Google Shape;1685;p38">
              <a:extLst>
                <a:ext uri="{FF2B5EF4-FFF2-40B4-BE49-F238E27FC236}">
                  <a16:creationId xmlns:a16="http://schemas.microsoft.com/office/drawing/2014/main" id="{C2DD9D8F-0BD7-4523-8F89-D104EBDBA04C}"/>
                </a:ext>
              </a:extLst>
            </p:cNvPr>
            <p:cNvSpPr/>
            <p:nvPr/>
          </p:nvSpPr>
          <p:spPr>
            <a:xfrm>
              <a:off x="6096001" y="1490146"/>
              <a:ext cx="5660856" cy="1610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Google Shape;1686;p38">
              <a:extLst>
                <a:ext uri="{FF2B5EF4-FFF2-40B4-BE49-F238E27FC236}">
                  <a16:creationId xmlns:a16="http://schemas.microsoft.com/office/drawing/2014/main" id="{9DF5F9FF-C0F9-4962-884E-AAD81C27BB3B}"/>
                </a:ext>
              </a:extLst>
            </p:cNvPr>
            <p:cNvSpPr/>
            <p:nvPr/>
          </p:nvSpPr>
          <p:spPr>
            <a:xfrm rot="10800000">
              <a:off x="5085779" y="1248013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Google Shape;1687;p38">
              <a:extLst>
                <a:ext uri="{FF2B5EF4-FFF2-40B4-BE49-F238E27FC236}">
                  <a16:creationId xmlns:a16="http://schemas.microsoft.com/office/drawing/2014/main" id="{3227E232-A366-4AAE-9C69-FDAF2AFABA7E}"/>
                </a:ext>
              </a:extLst>
            </p:cNvPr>
            <p:cNvSpPr/>
            <p:nvPr/>
          </p:nvSpPr>
          <p:spPr>
            <a:xfrm>
              <a:off x="4965196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Google Shape;1688;p38">
              <a:extLst>
                <a:ext uri="{FF2B5EF4-FFF2-40B4-BE49-F238E27FC236}">
                  <a16:creationId xmlns:a16="http://schemas.microsoft.com/office/drawing/2014/main" id="{2EC1C446-5DE1-4626-909E-C7BC6881E2EF}"/>
                </a:ext>
              </a:extLst>
            </p:cNvPr>
            <p:cNvSpPr/>
            <p:nvPr/>
          </p:nvSpPr>
          <p:spPr>
            <a:xfrm>
              <a:off x="6983050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Google Shape;1695;p38">
              <a:extLst>
                <a:ext uri="{FF2B5EF4-FFF2-40B4-BE49-F238E27FC236}">
                  <a16:creationId xmlns:a16="http://schemas.microsoft.com/office/drawing/2014/main" id="{6EEB133C-28DA-415B-ADED-E7C32ED5DE08}"/>
                </a:ext>
              </a:extLst>
            </p:cNvPr>
            <p:cNvSpPr/>
            <p:nvPr/>
          </p:nvSpPr>
          <p:spPr>
            <a:xfrm>
              <a:off x="5861045" y="1978368"/>
              <a:ext cx="470117" cy="34307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Google Shape;1700;p38">
              <a:extLst>
                <a:ext uri="{FF2B5EF4-FFF2-40B4-BE49-F238E27FC236}">
                  <a16:creationId xmlns:a16="http://schemas.microsoft.com/office/drawing/2014/main" id="{220FE8CA-93CA-4E87-9E14-A92711C4FB44}"/>
                </a:ext>
              </a:extLst>
            </p:cNvPr>
            <p:cNvSpPr/>
            <p:nvPr/>
          </p:nvSpPr>
          <p:spPr>
            <a:xfrm>
              <a:off x="435145" y="4204097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Google Shape;1701;p38">
              <a:extLst>
                <a:ext uri="{FF2B5EF4-FFF2-40B4-BE49-F238E27FC236}">
                  <a16:creationId xmlns:a16="http://schemas.microsoft.com/office/drawing/2014/main" id="{EA13ED91-AB5D-4F54-9CCB-6992B5087083}"/>
                </a:ext>
              </a:extLst>
            </p:cNvPr>
            <p:cNvSpPr/>
            <p:nvPr/>
          </p:nvSpPr>
          <p:spPr>
            <a:xfrm>
              <a:off x="6096001" y="420409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Google Shape;1702;p38">
              <a:extLst>
                <a:ext uri="{FF2B5EF4-FFF2-40B4-BE49-F238E27FC236}">
                  <a16:creationId xmlns:a16="http://schemas.microsoft.com/office/drawing/2014/main" id="{5D04761A-B894-4645-B7C4-3B76FEFCD923}"/>
                </a:ext>
              </a:extLst>
            </p:cNvPr>
            <p:cNvSpPr/>
            <p:nvPr/>
          </p:nvSpPr>
          <p:spPr>
            <a:xfrm>
              <a:off x="5086246" y="3961959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EC3E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Google Shape;1703;p38">
              <a:extLst>
                <a:ext uri="{FF2B5EF4-FFF2-40B4-BE49-F238E27FC236}">
                  <a16:creationId xmlns:a16="http://schemas.microsoft.com/office/drawing/2014/main" id="{187EE40D-E93F-4019-99C2-851132142BF5}"/>
                </a:ext>
              </a:extLst>
            </p:cNvPr>
            <p:cNvSpPr/>
            <p:nvPr/>
          </p:nvSpPr>
          <p:spPr>
            <a:xfrm rot="10800000">
              <a:off x="6983085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Google Shape;1704;p38">
              <a:extLst>
                <a:ext uri="{FF2B5EF4-FFF2-40B4-BE49-F238E27FC236}">
                  <a16:creationId xmlns:a16="http://schemas.microsoft.com/office/drawing/2014/main" id="{8960A5B0-FD38-4286-83DC-E4235302857A}"/>
                </a:ext>
              </a:extLst>
            </p:cNvPr>
            <p:cNvSpPr/>
            <p:nvPr/>
          </p:nvSpPr>
          <p:spPr>
            <a:xfrm rot="10800000">
              <a:off x="4965231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Google Shape;1722;p38">
              <a:extLst>
                <a:ext uri="{FF2B5EF4-FFF2-40B4-BE49-F238E27FC236}">
                  <a16:creationId xmlns:a16="http://schemas.microsoft.com/office/drawing/2014/main" id="{FDB6B6A0-0FE0-4507-BC51-E192B8BB7F1E}"/>
                </a:ext>
              </a:extLst>
            </p:cNvPr>
            <p:cNvSpPr/>
            <p:nvPr/>
          </p:nvSpPr>
          <p:spPr>
            <a:xfrm>
              <a:off x="5880842" y="5070180"/>
              <a:ext cx="430538" cy="414902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FD3A-A043-46B4-9DE3-F60404E487EE}"/>
                </a:ext>
              </a:extLst>
            </p:cNvPr>
            <p:cNvSpPr txBox="1"/>
            <p:nvPr/>
          </p:nvSpPr>
          <p:spPr>
            <a:xfrm>
              <a:off x="881589" y="1649517"/>
              <a:ext cx="3397955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Easy to use templates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Can speed up the deliverable of standard incidents</a:t>
              </a:r>
              <a:endPara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C345CA-64C5-4C5C-99D5-36BCDEA9B8C6}"/>
                </a:ext>
              </a:extLst>
            </p:cNvPr>
            <p:cNvSpPr txBox="1"/>
            <p:nvPr/>
          </p:nvSpPr>
          <p:spPr>
            <a:xfrm>
              <a:off x="878614" y="4511664"/>
              <a:ext cx="3760909" cy="995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Risk on data gathering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If developed poorly, it can hammer your system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4C5374-9876-4806-8A43-0F6761506DC0}"/>
                </a:ext>
              </a:extLst>
            </p:cNvPr>
            <p:cNvSpPr txBox="1"/>
            <p:nvPr/>
          </p:nvSpPr>
          <p:spPr>
            <a:xfrm>
              <a:off x="7912179" y="1638732"/>
              <a:ext cx="3397955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14400">
                <a:spcBef>
                  <a:spcPts val="600"/>
                </a:spcBef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No business logic</a:t>
              </a:r>
            </a:p>
            <a:p>
              <a:pPr defTabSz="914400">
                <a:spcBef>
                  <a:spcPts val="600"/>
                </a:spcBef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Lacks business logic to do any magic, like reset password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E3F033-4FB2-4E6B-9659-F7230F3B7585}"/>
                </a:ext>
              </a:extLst>
            </p:cNvPr>
            <p:cNvSpPr txBox="1"/>
            <p:nvPr/>
          </p:nvSpPr>
          <p:spPr>
            <a:xfrm>
              <a:off x="7437135" y="4363467"/>
              <a:ext cx="3988999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</a:rPr>
                <a:t>Wrong connectors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Directly connect to database when APIs are built for these 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920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479B84CC-93D6-4A53-816A-8AC7176E0C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4" t="10772" r="2886" b="15353"/>
          <a:stretch/>
        </p:blipFill>
        <p:spPr>
          <a:xfrm>
            <a:off x="942927" y="843558"/>
            <a:ext cx="7056784" cy="34563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0D3B23-4562-4B5F-B716-9E0EA308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22" y="51470"/>
            <a:ext cx="8229600" cy="914400"/>
          </a:xfrm>
        </p:spPr>
        <p:txBody>
          <a:bodyPr/>
          <a:lstStyle/>
          <a:p>
            <a:r>
              <a:rPr lang="nb-NO" dirty="0" err="1"/>
              <a:t>Valuable</a:t>
            </a:r>
            <a:r>
              <a:rPr lang="nb-NO" dirty="0"/>
              <a:t> services?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91ED5-6EBE-4BA2-9E63-DDC97BAE9715}"/>
              </a:ext>
            </a:extLst>
          </p:cNvPr>
          <p:cNvSpPr txBox="1">
            <a:spLocks/>
          </p:cNvSpPr>
          <p:nvPr/>
        </p:nvSpPr>
        <p:spPr>
          <a:xfrm>
            <a:off x="582822" y="3723878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343741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nb-NO" dirty="0"/>
              <a:t>safe services?</a:t>
            </a:r>
          </a:p>
        </p:txBody>
      </p:sp>
    </p:spTree>
    <p:extLst>
      <p:ext uri="{BB962C8B-B14F-4D97-AF65-F5344CB8AC3E}">
        <p14:creationId xmlns:p14="http://schemas.microsoft.com/office/powerpoint/2010/main" val="4859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ED7FD515-13A4-485D-90F8-BE64D1A86C02}"/>
              </a:ext>
            </a:extLst>
          </p:cNvPr>
          <p:cNvSpPr/>
          <p:nvPr/>
        </p:nvSpPr>
        <p:spPr>
          <a:xfrm>
            <a:off x="6732576" y="3554467"/>
            <a:ext cx="914895" cy="914895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9FAF2C-497E-4B98-9A8E-A11290434D05}"/>
              </a:ext>
            </a:extLst>
          </p:cNvPr>
          <p:cNvSpPr/>
          <p:nvPr/>
        </p:nvSpPr>
        <p:spPr>
          <a:xfrm>
            <a:off x="4135715" y="3558108"/>
            <a:ext cx="914894" cy="914894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F65F2-4ABC-46C6-9ADD-AFCC9EF990EF}"/>
              </a:ext>
            </a:extLst>
          </p:cNvPr>
          <p:cNvSpPr/>
          <p:nvPr/>
        </p:nvSpPr>
        <p:spPr>
          <a:xfrm>
            <a:off x="1056095" y="3558108"/>
            <a:ext cx="914894" cy="914894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468903-893E-4865-91C8-762FC953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>
                <a:latin typeface="+mn-lt"/>
              </a:rPr>
              <a:t>Custom</a:t>
            </a:r>
            <a:r>
              <a:rPr lang="nb-NO" dirty="0">
                <a:latin typeface="+mn-lt"/>
              </a:rPr>
              <a:t> Connectors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7700D-C1C8-41CD-8CC7-8D6CDC690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1800" dirty="0" err="1">
                <a:latin typeface="+mn-lt"/>
              </a:rPr>
              <a:t>Create</a:t>
            </a:r>
            <a:r>
              <a:rPr lang="nb-NO" sz="1800" dirty="0">
                <a:latin typeface="+mn-lt"/>
              </a:rPr>
              <a:t> simple </a:t>
            </a:r>
            <a:r>
              <a:rPr lang="nb-NO" sz="1800" dirty="0" err="1">
                <a:latin typeface="+mn-lt"/>
              </a:rPr>
              <a:t>connctors</a:t>
            </a:r>
            <a:r>
              <a:rPr lang="nb-NO" sz="1800" dirty="0">
                <a:latin typeface="+mn-lt"/>
              </a:rPr>
              <a:t> to </a:t>
            </a:r>
            <a:r>
              <a:rPr lang="nb-NO" sz="1800" dirty="0" err="1">
                <a:latin typeface="+mn-lt"/>
              </a:rPr>
              <a:t>control</a:t>
            </a:r>
            <a:r>
              <a:rPr lang="nb-NO" sz="1800" dirty="0">
                <a:latin typeface="+mn-lt"/>
              </a:rPr>
              <a:t> </a:t>
            </a:r>
            <a:r>
              <a:rPr lang="nb-NO" sz="1800" dirty="0" err="1">
                <a:latin typeface="+mn-lt"/>
              </a:rPr>
              <a:t>internal</a:t>
            </a:r>
            <a:r>
              <a:rPr lang="nb-NO" sz="1800" dirty="0">
                <a:latin typeface="+mn-lt"/>
              </a:rPr>
              <a:t> data</a:t>
            </a:r>
          </a:p>
          <a:p>
            <a:r>
              <a:rPr lang="en-US" sz="1800" dirty="0">
                <a:latin typeface="+mn-lt"/>
              </a:rPr>
              <a:t>A custom connector is a wrapper around a REST API (Logic Apps also supports SOAP APIs) </a:t>
            </a:r>
            <a:endParaRPr lang="nb-NO" sz="1800" dirty="0">
              <a:latin typeface="+mn-lt"/>
            </a:endParaRPr>
          </a:p>
          <a:p>
            <a:r>
              <a:rPr lang="nb-NO" sz="1800" dirty="0" err="1">
                <a:latin typeface="+mn-lt"/>
              </a:rPr>
              <a:t>Secure</a:t>
            </a:r>
            <a:r>
              <a:rPr lang="nb-NO" sz="1800" dirty="0">
                <a:latin typeface="+mn-lt"/>
              </a:rPr>
              <a:t> </a:t>
            </a:r>
            <a:r>
              <a:rPr lang="nb-NO" sz="1800" dirty="0" err="1">
                <a:latin typeface="+mn-lt"/>
              </a:rPr>
              <a:t>your</a:t>
            </a:r>
            <a:r>
              <a:rPr lang="nb-NO" sz="1800" dirty="0">
                <a:latin typeface="+mn-lt"/>
              </a:rPr>
              <a:t> </a:t>
            </a:r>
            <a:r>
              <a:rPr lang="nb-NO" sz="1800" dirty="0" err="1">
                <a:latin typeface="+mn-lt"/>
              </a:rPr>
              <a:t>connector</a:t>
            </a:r>
            <a:r>
              <a:rPr lang="nb-NO" sz="1800" dirty="0">
                <a:latin typeface="+mn-lt"/>
              </a:rPr>
              <a:t> and </a:t>
            </a:r>
            <a:r>
              <a:rPr lang="nb-NO" sz="1800" dirty="0" err="1">
                <a:latin typeface="+mn-lt"/>
              </a:rPr>
              <a:t>your</a:t>
            </a:r>
            <a:r>
              <a:rPr lang="nb-NO" sz="1800" dirty="0">
                <a:latin typeface="+mn-lt"/>
              </a:rPr>
              <a:t>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1D217-13DC-4ADC-9C6F-1169B39BB9EF}"/>
              </a:ext>
            </a:extLst>
          </p:cNvPr>
          <p:cNvSpPr txBox="1"/>
          <p:nvPr/>
        </p:nvSpPr>
        <p:spPr>
          <a:xfrm>
            <a:off x="3743908" y="4587973"/>
            <a:ext cx="1656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FOR </a:t>
            </a:r>
            <a:br>
              <a:rPr lang="nb-NO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nb-NO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APPS</a:t>
            </a:r>
            <a:endParaRPr lang="nb-NO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EC6D4-B9B2-4A24-9D83-0926C6A99155}"/>
              </a:ext>
            </a:extLst>
          </p:cNvPr>
          <p:cNvSpPr txBox="1"/>
          <p:nvPr/>
        </p:nvSpPr>
        <p:spPr>
          <a:xfrm>
            <a:off x="703403" y="4587974"/>
            <a:ext cx="1656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FOR </a:t>
            </a:r>
            <a:br>
              <a:rPr lang="nb-NO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nb-NO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AUTOMATE</a:t>
            </a:r>
            <a:endParaRPr lang="nb-NO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B8A3D-018D-4826-8A07-D6407DEBCB9F}"/>
              </a:ext>
            </a:extLst>
          </p:cNvPr>
          <p:cNvSpPr txBox="1"/>
          <p:nvPr/>
        </p:nvSpPr>
        <p:spPr>
          <a:xfrm>
            <a:off x="6372200" y="4587972"/>
            <a:ext cx="16561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FOR </a:t>
            </a:r>
            <a:br>
              <a:rPr lang="nb-NO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nb-NO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 APP</a:t>
            </a:r>
            <a:endParaRPr lang="nb-NO" sz="1100" dirty="0">
              <a:solidFill>
                <a:schemeClr val="bg1"/>
              </a:solidFill>
            </a:endParaRPr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3400D4DE-5476-466F-A750-F0983EC26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204" y="3554469"/>
            <a:ext cx="914894" cy="914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082B153-D67B-41D2-9C15-E201F13BD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3090" y="3733440"/>
            <a:ext cx="657819" cy="556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E5485D53-0662-452F-A474-C2048D9369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26" r="25909" b="30160"/>
          <a:stretch/>
        </p:blipFill>
        <p:spPr>
          <a:xfrm>
            <a:off x="6876256" y="3763777"/>
            <a:ext cx="621051" cy="463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016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219EF-1865-418B-8EC8-8FAFCD2E35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DEMO</a:t>
            </a:r>
            <a:br>
              <a:rPr lang="nb-NO" dirty="0"/>
            </a:br>
            <a:r>
              <a:rPr lang="nb-NO" dirty="0" err="1"/>
              <a:t>Custom</a:t>
            </a:r>
            <a:r>
              <a:rPr lang="nb-NO" dirty="0"/>
              <a:t> Connector</a:t>
            </a:r>
          </a:p>
        </p:txBody>
      </p:sp>
    </p:spTree>
    <p:extLst>
      <p:ext uri="{BB962C8B-B14F-4D97-AF65-F5344CB8AC3E}">
        <p14:creationId xmlns:p14="http://schemas.microsoft.com/office/powerpoint/2010/main" val="374607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Tord Glad Nordahl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Take control over the citizen integrator</a:t>
            </a:r>
          </a:p>
        </p:txBody>
      </p:sp>
      <p:pic>
        <p:nvPicPr>
          <p:cNvPr id="5" name="Picture 4" descr="A picture containing ax, vector graphics, tool&#10;&#10;Description automatically generated">
            <a:extLst>
              <a:ext uri="{FF2B5EF4-FFF2-40B4-BE49-F238E27FC236}">
                <a16:creationId xmlns:a16="http://schemas.microsoft.com/office/drawing/2014/main" id="{9E62F635-9AA2-45B6-B192-236A7C57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2" y="4338201"/>
            <a:ext cx="525433" cy="43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2AC804-3EBC-4EA4-BD29-684CFFECE957}"/>
              </a:ext>
            </a:extLst>
          </p:cNvPr>
          <p:cNvSpPr txBox="1"/>
          <p:nvPr/>
        </p:nvSpPr>
        <p:spPr>
          <a:xfrm>
            <a:off x="892182" y="4406787"/>
            <a:ext cx="1022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chemeClr val="bg1"/>
                </a:solidFill>
              </a:rPr>
              <a:t>@tordeman</a:t>
            </a: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F4A08-8F68-43E3-A634-CB17EE406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" name="NicConf1PowerAutomate">
            <a:hlinkClick r:id="" action="ppaction://media"/>
            <a:extLst>
              <a:ext uri="{FF2B5EF4-FFF2-40B4-BE49-F238E27FC236}">
                <a16:creationId xmlns:a16="http://schemas.microsoft.com/office/drawing/2014/main" id="{94408552-8797-41F3-9C18-1CDE38B8E0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6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6C8F-C7B0-4A1E-AB8D-94DCDA520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843558"/>
            <a:ext cx="8064896" cy="720080"/>
          </a:xfrm>
        </p:spPr>
        <p:txBody>
          <a:bodyPr/>
          <a:lstStyle/>
          <a:p>
            <a:r>
              <a:rPr lang="nb-NO" dirty="0"/>
              <a:t>Tips from trade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32C2C5-ABD4-4542-8E11-A0ABF6E69A56}"/>
              </a:ext>
            </a:extLst>
          </p:cNvPr>
          <p:cNvSpPr txBox="1">
            <a:spLocks/>
          </p:cNvSpPr>
          <p:nvPr/>
        </p:nvSpPr>
        <p:spPr>
          <a:xfrm>
            <a:off x="539552" y="1563638"/>
            <a:ext cx="8064896" cy="2520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bg1"/>
                </a:solidFill>
              </a:rPr>
              <a:t>Don’t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connect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directly</a:t>
            </a:r>
            <a:r>
              <a:rPr lang="nb-NO" dirty="0">
                <a:solidFill>
                  <a:schemeClr val="bg1"/>
                </a:solidFill>
              </a:rPr>
              <a:t> to </a:t>
            </a:r>
            <a:r>
              <a:rPr lang="nb-NO" dirty="0" err="1">
                <a:solidFill>
                  <a:schemeClr val="bg1"/>
                </a:solidFill>
              </a:rPr>
              <a:t>datasources</a:t>
            </a:r>
            <a:endParaRPr lang="nb-NO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bg1"/>
                </a:solidFill>
              </a:rPr>
              <a:t>Build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Custom</a:t>
            </a:r>
            <a:r>
              <a:rPr lang="nb-NO" dirty="0">
                <a:solidFill>
                  <a:schemeClr val="bg1"/>
                </a:solidFill>
              </a:rPr>
              <a:t> Connectors to </a:t>
            </a:r>
            <a:r>
              <a:rPr lang="nb-NO" dirty="0" err="1">
                <a:solidFill>
                  <a:schemeClr val="bg1"/>
                </a:solidFill>
              </a:rPr>
              <a:t>control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citizen</a:t>
            </a:r>
            <a:r>
              <a:rPr lang="nb-NO" dirty="0">
                <a:solidFill>
                  <a:schemeClr val="bg1"/>
                </a:solidFill>
              </a:rPr>
              <a:t> integrators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07B596-129C-4C74-9C47-B4BDDDBE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Cloud</a:t>
            </a:r>
            <a:r>
              <a:rPr lang="nb-NO" dirty="0"/>
              <a:t> Integration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5F5486-F1A9-421B-AE09-2D720E707BF0}"/>
              </a:ext>
            </a:extLst>
          </p:cNvPr>
          <p:cNvGrpSpPr/>
          <p:nvPr/>
        </p:nvGrpSpPr>
        <p:grpSpPr>
          <a:xfrm>
            <a:off x="549592" y="1782483"/>
            <a:ext cx="966194" cy="1301574"/>
            <a:chOff x="383998" y="1771750"/>
            <a:chExt cx="966194" cy="130157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C1467C3-7732-4F34-BBFE-6ED49C1ACBA2}"/>
                </a:ext>
              </a:extLst>
            </p:cNvPr>
            <p:cNvSpPr/>
            <p:nvPr/>
          </p:nvSpPr>
          <p:spPr>
            <a:xfrm>
              <a:off x="435298" y="1775389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6" name="Picture 5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483BF9F5-A3A7-4EEF-A653-F354A25A0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407" y="1771750"/>
              <a:ext cx="914894" cy="914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EB76FFB-E909-4AC5-AA69-E444903C0BAE}"/>
                </a:ext>
              </a:extLst>
            </p:cNvPr>
            <p:cNvSpPr txBox="1"/>
            <p:nvPr/>
          </p:nvSpPr>
          <p:spPr>
            <a:xfrm>
              <a:off x="383998" y="2811714"/>
              <a:ext cx="955711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solidFill>
                    <a:schemeClr val="bg1"/>
                  </a:solidFill>
                </a:rPr>
                <a:t>LOGIC APP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272744-5DED-476D-A0B1-71CB17DE333A}"/>
              </a:ext>
            </a:extLst>
          </p:cNvPr>
          <p:cNvGrpSpPr/>
          <p:nvPr/>
        </p:nvGrpSpPr>
        <p:grpSpPr>
          <a:xfrm>
            <a:off x="2176653" y="1782483"/>
            <a:ext cx="1156086" cy="1290841"/>
            <a:chOff x="1720068" y="1779028"/>
            <a:chExt cx="1156086" cy="129084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6CD304-9CE7-4D25-B5D5-219F239BB660}"/>
                </a:ext>
              </a:extLst>
            </p:cNvPr>
            <p:cNvSpPr/>
            <p:nvPr/>
          </p:nvSpPr>
          <p:spPr>
            <a:xfrm>
              <a:off x="1854233" y="1779028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3A1B7A-F8DF-41E5-B0E9-DED13246A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2830" b="2830"/>
            <a:stretch/>
          </p:blipFill>
          <p:spPr>
            <a:xfrm>
              <a:off x="2009640" y="1958048"/>
              <a:ext cx="576943" cy="5769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E12B8B-68E1-47F0-A3A4-441DE902AE19}"/>
                </a:ext>
              </a:extLst>
            </p:cNvPr>
            <p:cNvSpPr txBox="1"/>
            <p:nvPr/>
          </p:nvSpPr>
          <p:spPr>
            <a:xfrm>
              <a:off x="1720068" y="2808259"/>
              <a:ext cx="1156086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solidFill>
                    <a:schemeClr val="bg1"/>
                  </a:solidFill>
                </a:rPr>
                <a:t>SERVICE BUS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5DDD39-80DA-4ADF-A008-280A5DEAA24F}"/>
              </a:ext>
            </a:extLst>
          </p:cNvPr>
          <p:cNvGrpSpPr/>
          <p:nvPr/>
        </p:nvGrpSpPr>
        <p:grpSpPr>
          <a:xfrm>
            <a:off x="3993606" y="1762369"/>
            <a:ext cx="1077539" cy="1286595"/>
            <a:chOff x="3235483" y="1775389"/>
            <a:chExt cx="1077539" cy="128659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C7160F-2F07-43E0-9C57-44EC86A2AF8A}"/>
                </a:ext>
              </a:extLst>
            </p:cNvPr>
            <p:cNvSpPr/>
            <p:nvPr/>
          </p:nvSpPr>
          <p:spPr>
            <a:xfrm>
              <a:off x="3330375" y="1775389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5574D0B-2E8F-4931-92E4-3E19AB734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3750" r="23750"/>
            <a:stretch/>
          </p:blipFill>
          <p:spPr>
            <a:xfrm>
              <a:off x="3485782" y="1954409"/>
              <a:ext cx="576943" cy="5769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CA98B4-287F-45A3-8AA0-B3CF4C7EF72B}"/>
                </a:ext>
              </a:extLst>
            </p:cNvPr>
            <p:cNvSpPr txBox="1"/>
            <p:nvPr/>
          </p:nvSpPr>
          <p:spPr>
            <a:xfrm>
              <a:off x="3235483" y="2800374"/>
              <a:ext cx="1077539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solidFill>
                    <a:schemeClr val="bg1"/>
                  </a:solidFill>
                </a:rPr>
                <a:t>EVENT GRID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BB5812-7A7A-44C0-BD61-4B6A0EE115FF}"/>
              </a:ext>
            </a:extLst>
          </p:cNvPr>
          <p:cNvGrpSpPr/>
          <p:nvPr/>
        </p:nvGrpSpPr>
        <p:grpSpPr>
          <a:xfrm>
            <a:off x="5732012" y="1771750"/>
            <a:ext cx="1031051" cy="1283204"/>
            <a:chOff x="5888055" y="1771750"/>
            <a:chExt cx="1031051" cy="12832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B03E98D-BEE1-4A94-A40E-E379A5F5437A}"/>
                </a:ext>
              </a:extLst>
            </p:cNvPr>
            <p:cNvSpPr/>
            <p:nvPr/>
          </p:nvSpPr>
          <p:spPr>
            <a:xfrm>
              <a:off x="5959703" y="1771750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A0892DA-3247-4A2E-8791-3B7A6CCA4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115110" y="1950770"/>
              <a:ext cx="576943" cy="57694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ECC0A0-850A-4FB0-9377-81B639C1DBA4}"/>
                </a:ext>
              </a:extLst>
            </p:cNvPr>
            <p:cNvSpPr txBox="1"/>
            <p:nvPr/>
          </p:nvSpPr>
          <p:spPr>
            <a:xfrm>
              <a:off x="5888055" y="2793344"/>
              <a:ext cx="1031051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solidFill>
                    <a:schemeClr val="bg1"/>
                  </a:solidFill>
                </a:rPr>
                <a:t>FUNCTIONS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EBF6F7-DECD-4120-9836-A07B5C95A80A}"/>
              </a:ext>
            </a:extLst>
          </p:cNvPr>
          <p:cNvGrpSpPr/>
          <p:nvPr/>
        </p:nvGrpSpPr>
        <p:grpSpPr>
          <a:xfrm>
            <a:off x="7423932" y="1762369"/>
            <a:ext cx="926807" cy="1283204"/>
            <a:chOff x="7423932" y="1762369"/>
            <a:chExt cx="926807" cy="128320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1AE235E-A876-4B72-8A8E-7DDE41D8A423}"/>
                </a:ext>
              </a:extLst>
            </p:cNvPr>
            <p:cNvSpPr/>
            <p:nvPr/>
          </p:nvSpPr>
          <p:spPr>
            <a:xfrm>
              <a:off x="7435845" y="1762369"/>
              <a:ext cx="914894" cy="914894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7E0E0DE-D44F-4C8E-9916-FD029EC03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7591252" y="2078413"/>
              <a:ext cx="576943" cy="3028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2BAE89-D0FC-41A6-95F7-2B46F4B0FACB}"/>
                </a:ext>
              </a:extLst>
            </p:cNvPr>
            <p:cNvSpPr txBox="1"/>
            <p:nvPr/>
          </p:nvSpPr>
          <p:spPr>
            <a:xfrm>
              <a:off x="7423932" y="2783963"/>
              <a:ext cx="907621" cy="2616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solidFill>
                    <a:schemeClr val="bg1"/>
                  </a:solidFill>
                </a:rPr>
                <a:t>API MGMT</a:t>
              </a:r>
              <a:endParaRPr lang="nb-NO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C1D5533-0F05-42C9-911F-2FDF979BB6A7}"/>
              </a:ext>
            </a:extLst>
          </p:cNvPr>
          <p:cNvSpPr txBox="1"/>
          <p:nvPr/>
        </p:nvSpPr>
        <p:spPr>
          <a:xfrm>
            <a:off x="333087" y="3579862"/>
            <a:ext cx="145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logic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connectors</a:t>
            </a:r>
            <a:endParaRPr lang="nb-NO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EA3BBBF-C539-4365-9438-DFC2ABD2ED4D}"/>
              </a:ext>
            </a:extLst>
          </p:cNvPr>
          <p:cNvSpPr txBox="1"/>
          <p:nvPr/>
        </p:nvSpPr>
        <p:spPr>
          <a:xfrm>
            <a:off x="2029444" y="3579862"/>
            <a:ext cx="145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Queuing services in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Azure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endParaRPr lang="nb-NO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BDCCC7-B504-468D-9E1E-CEC30EA4C76B}"/>
              </a:ext>
            </a:extLst>
          </p:cNvPr>
          <p:cNvSpPr txBox="1"/>
          <p:nvPr/>
        </p:nvSpPr>
        <p:spPr>
          <a:xfrm>
            <a:off x="3807123" y="3530897"/>
            <a:ext cx="14505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fully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managed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service cross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services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64A906-9103-490F-A023-45962CF498E4}"/>
              </a:ext>
            </a:extLst>
          </p:cNvPr>
          <p:cNvSpPr txBox="1"/>
          <p:nvPr/>
        </p:nvSpPr>
        <p:spPr>
          <a:xfrm>
            <a:off x="5522285" y="3530896"/>
            <a:ext cx="145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Write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small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microservices of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</a:t>
            </a:r>
            <a:endParaRPr lang="nb-NO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E439E9E-28DB-48E7-8C98-77A9444105D9}"/>
              </a:ext>
            </a:extLst>
          </p:cNvPr>
          <p:cNvSpPr txBox="1"/>
          <p:nvPr/>
        </p:nvSpPr>
        <p:spPr>
          <a:xfrm>
            <a:off x="7168040" y="3435846"/>
            <a:ext cx="1450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Control, mange and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expose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b-NO" sz="1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nb-NO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APIs</a:t>
            </a:r>
          </a:p>
        </p:txBody>
      </p:sp>
    </p:spTree>
    <p:extLst>
      <p:ext uri="{BB962C8B-B14F-4D97-AF65-F5344CB8AC3E}">
        <p14:creationId xmlns:p14="http://schemas.microsoft.com/office/powerpoint/2010/main" val="2271065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1EEF7-E412-468A-8DA8-59A85598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Most </a:t>
            </a:r>
            <a:r>
              <a:rPr lang="nb-NO" dirty="0" err="1"/>
              <a:t>common</a:t>
            </a:r>
            <a:r>
              <a:rPr lang="nb-NO" dirty="0"/>
              <a:t> 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1F73A-534F-4C65-B2D6-B7998B488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How to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secure</a:t>
            </a:r>
            <a:r>
              <a:rPr lang="nb-NO" dirty="0"/>
              <a:t> </a:t>
            </a:r>
            <a:r>
              <a:rPr lang="nb-NO" dirty="0" err="1"/>
              <a:t>our</a:t>
            </a:r>
            <a:r>
              <a:rPr lang="nb-NO" dirty="0"/>
              <a:t> </a:t>
            </a:r>
            <a:r>
              <a:rPr lang="nb-NO" dirty="0" err="1"/>
              <a:t>platform</a:t>
            </a:r>
            <a:r>
              <a:rPr lang="nb-NO" dirty="0"/>
              <a:t>?</a:t>
            </a:r>
          </a:p>
          <a:p>
            <a:r>
              <a:rPr lang="nb-NO" dirty="0"/>
              <a:t>How </a:t>
            </a:r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take</a:t>
            </a:r>
            <a:r>
              <a:rPr lang="nb-NO" dirty="0"/>
              <a:t> </a:t>
            </a:r>
            <a:r>
              <a:rPr lang="nb-NO" dirty="0" err="1"/>
              <a:t>advantage</a:t>
            </a:r>
            <a:r>
              <a:rPr lang="nb-NO" dirty="0"/>
              <a:t> of </a:t>
            </a:r>
            <a:r>
              <a:rPr lang="nb-NO" dirty="0" err="1"/>
              <a:t>this</a:t>
            </a:r>
            <a:r>
              <a:rPr lang="nb-NO" dirty="0"/>
              <a:t>?</a:t>
            </a:r>
          </a:p>
          <a:p>
            <a:r>
              <a:rPr lang="nb-NO" dirty="0"/>
              <a:t>How is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compared</a:t>
            </a:r>
            <a:r>
              <a:rPr lang="nb-NO" dirty="0"/>
              <a:t> to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competitors</a:t>
            </a:r>
            <a:r>
              <a:rPr lang="nb-NO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2988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</p:spTree>
    <p:extLst>
      <p:ext uri="{BB962C8B-B14F-4D97-AF65-F5344CB8AC3E}">
        <p14:creationId xmlns:p14="http://schemas.microsoft.com/office/powerpoint/2010/main" val="2391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998F-FDA7-4E4D-B7F8-A16DFBB71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AE559-C3B2-4B52-AD08-8D9346E57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131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2F51B-A8A3-4F7D-8BCA-05679612B2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/>
              <a:t>Competition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C118-8565-4A82-925A-DF4520526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0"/>
            <a:ext cx="8064896" cy="1008111"/>
          </a:xfrm>
        </p:spPr>
        <p:txBody>
          <a:bodyPr>
            <a:normAutofit/>
          </a:bodyPr>
          <a:lstStyle/>
          <a:p>
            <a:r>
              <a:rPr lang="nb-NO" dirty="0"/>
              <a:t>Send a </a:t>
            </a:r>
            <a:r>
              <a:rPr lang="nb-NO" dirty="0" err="1"/>
              <a:t>Tweet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hashtag</a:t>
            </a:r>
            <a:r>
              <a:rPr lang="nb-NO" dirty="0"/>
              <a:t> #TP2B</a:t>
            </a:r>
          </a:p>
          <a:p>
            <a:r>
              <a:rPr lang="nb-NO" dirty="0"/>
              <a:t>Last random 10, and happy score </a:t>
            </a:r>
            <a:r>
              <a:rPr lang="nb-NO" dirty="0" err="1"/>
              <a:t>above</a:t>
            </a:r>
            <a:r>
              <a:rPr lang="nb-NO" dirty="0"/>
              <a:t> 0.8</a:t>
            </a:r>
          </a:p>
        </p:txBody>
      </p:sp>
    </p:spTree>
    <p:extLst>
      <p:ext uri="{BB962C8B-B14F-4D97-AF65-F5344CB8AC3E}">
        <p14:creationId xmlns:p14="http://schemas.microsoft.com/office/powerpoint/2010/main" val="17098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FD21441F-1E8E-4E4B-90CF-4B70445E589D}"/>
              </a:ext>
            </a:extLst>
          </p:cNvPr>
          <p:cNvSpPr/>
          <p:nvPr/>
        </p:nvSpPr>
        <p:spPr>
          <a:xfrm>
            <a:off x="827584" y="699542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AA6CCE-E169-45F7-8296-5E385B380E2C}"/>
              </a:ext>
            </a:extLst>
          </p:cNvPr>
          <p:cNvSpPr/>
          <p:nvPr/>
        </p:nvSpPr>
        <p:spPr>
          <a:xfrm>
            <a:off x="4917829" y="721804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CB259D3-09AD-4E8F-9DF6-835C3943F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091" y="922549"/>
            <a:ext cx="815799" cy="690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87E5044-A6B5-4277-A79D-B8E01007296F}"/>
              </a:ext>
            </a:extLst>
          </p:cNvPr>
          <p:cNvSpPr/>
          <p:nvPr/>
        </p:nvSpPr>
        <p:spPr>
          <a:xfrm>
            <a:off x="6960045" y="793775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1981A3-5141-4226-A555-BC3FB234EAAB}"/>
              </a:ext>
            </a:extLst>
          </p:cNvPr>
          <p:cNvSpPr/>
          <p:nvPr/>
        </p:nvSpPr>
        <p:spPr>
          <a:xfrm>
            <a:off x="2922598" y="665040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23" name="Picture 22" descr="Icon&#10;&#10;Description automatically generated with medium confidence">
            <a:extLst>
              <a:ext uri="{FF2B5EF4-FFF2-40B4-BE49-F238E27FC236}">
                <a16:creationId xmlns:a16="http://schemas.microsoft.com/office/drawing/2014/main" id="{0833BEBF-1EF4-4666-ACD9-1A7446C04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25" y="702579"/>
            <a:ext cx="1157513" cy="1157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864EA23F-1574-4F98-BB44-CD36D69EA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288" y="964667"/>
            <a:ext cx="785439" cy="7854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8DE27DC6-26B1-48B2-AB5F-751E14803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75" y="901535"/>
            <a:ext cx="718813" cy="711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B696E6-255F-4535-84BC-DE56FDDF24FA}"/>
              </a:ext>
            </a:extLst>
          </p:cNvPr>
          <p:cNvSpPr txBox="1"/>
          <p:nvPr/>
        </p:nvSpPr>
        <p:spPr>
          <a:xfrm>
            <a:off x="891799" y="2062085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BI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79D80A-C364-43CF-A6D7-053949A9C3F8}"/>
              </a:ext>
            </a:extLst>
          </p:cNvPr>
          <p:cNvSpPr txBox="1"/>
          <p:nvPr/>
        </p:nvSpPr>
        <p:spPr>
          <a:xfrm>
            <a:off x="2671551" y="2042381"/>
            <a:ext cx="1562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AUTOMATE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CD4367-9957-469B-BAFE-8FFCE44ECC8D}"/>
              </a:ext>
            </a:extLst>
          </p:cNvPr>
          <p:cNvSpPr txBox="1"/>
          <p:nvPr/>
        </p:nvSpPr>
        <p:spPr>
          <a:xfrm>
            <a:off x="4916977" y="2077268"/>
            <a:ext cx="112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POWER APPS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5E4F54-CB2B-43D6-9AD9-32B34620BB65}"/>
              </a:ext>
            </a:extLst>
          </p:cNvPr>
          <p:cNvSpPr txBox="1"/>
          <p:nvPr/>
        </p:nvSpPr>
        <p:spPr>
          <a:xfrm>
            <a:off x="6896671" y="2042381"/>
            <a:ext cx="1323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VIRTUAL AGENT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067D1A-9D2E-4BE0-8519-9B9BC6999BF9}"/>
              </a:ext>
            </a:extLst>
          </p:cNvPr>
          <p:cNvGrpSpPr/>
          <p:nvPr/>
        </p:nvGrpSpPr>
        <p:grpSpPr>
          <a:xfrm>
            <a:off x="3750249" y="2643758"/>
            <a:ext cx="1209434" cy="1588540"/>
            <a:chOff x="3750249" y="2643758"/>
            <a:chExt cx="1209434" cy="15885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47FA662-1C07-46C2-9899-7833D05A2367}"/>
                </a:ext>
              </a:extLst>
            </p:cNvPr>
            <p:cNvSpPr/>
            <p:nvPr/>
          </p:nvSpPr>
          <p:spPr>
            <a:xfrm>
              <a:off x="3779912" y="2643758"/>
              <a:ext cx="1160550" cy="1160550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50B8162-C9B6-4A28-BE5C-F44DC8E61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1284" y="2758510"/>
              <a:ext cx="936104" cy="931045"/>
            </a:xfrm>
            <a:prstGeom prst="ellipse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0BE616A-4515-4CE5-9234-3749B8A463ED}"/>
                </a:ext>
              </a:extLst>
            </p:cNvPr>
            <p:cNvSpPr txBox="1"/>
            <p:nvPr/>
          </p:nvSpPr>
          <p:spPr>
            <a:xfrm>
              <a:off x="3750249" y="3955299"/>
              <a:ext cx="1209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12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PAGES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35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779662"/>
            <a:ext cx="4042792" cy="18001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2021 Q4</a:t>
            </a:r>
          </a:p>
          <a:p>
            <a:pPr marL="0" indent="0">
              <a:buNone/>
            </a:pPr>
            <a:r>
              <a:rPr lang="en-US" sz="8800" dirty="0"/>
              <a:t>7,4M+</a:t>
            </a:r>
          </a:p>
          <a:p>
            <a:pPr marL="0" indent="0">
              <a:buNone/>
            </a:pPr>
            <a:r>
              <a:rPr lang="en-US" sz="1400" dirty="0"/>
              <a:t>POWER PLATFORM DEVELOPERS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D121EF5-6A4C-4BD2-AEF7-16BEC774FD45}"/>
              </a:ext>
            </a:extLst>
          </p:cNvPr>
          <p:cNvSpPr txBox="1">
            <a:spLocks/>
          </p:cNvSpPr>
          <p:nvPr/>
        </p:nvSpPr>
        <p:spPr>
          <a:xfrm>
            <a:off x="4716016" y="1779662"/>
            <a:ext cx="4042792" cy="18001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BY 2024</a:t>
            </a:r>
          </a:p>
          <a:p>
            <a:pPr marL="0" indent="0">
              <a:buFont typeface="Arial"/>
              <a:buNone/>
            </a:pPr>
            <a:r>
              <a:rPr lang="en-US" sz="8800" dirty="0"/>
              <a:t>65%</a:t>
            </a:r>
          </a:p>
          <a:p>
            <a:pPr marL="0" indent="0">
              <a:buFont typeface="Arial"/>
              <a:buNone/>
            </a:pPr>
            <a:r>
              <a:rPr lang="en-US" sz="1400" dirty="0"/>
              <a:t>OF ALL APPLICATIONS WILL BE LOW CODE</a:t>
            </a:r>
          </a:p>
        </p:txBody>
      </p:sp>
    </p:spTree>
    <p:extLst>
      <p:ext uri="{BB962C8B-B14F-4D97-AF65-F5344CB8AC3E}">
        <p14:creationId xmlns:p14="http://schemas.microsoft.com/office/powerpoint/2010/main" val="195074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usual suspects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Duplicates</a:t>
            </a:r>
          </a:p>
          <a:p>
            <a:r>
              <a:rPr lang="en-US" dirty="0"/>
              <a:t>People leave</a:t>
            </a:r>
          </a:p>
          <a:p>
            <a:r>
              <a:rPr lang="en-US" dirty="0"/>
              <a:t>Spaghetti integration</a:t>
            </a:r>
          </a:p>
          <a:p>
            <a:r>
              <a:rPr lang="en-US" dirty="0"/>
              <a:t>Wrong usage</a:t>
            </a:r>
          </a:p>
          <a:p>
            <a:r>
              <a:rPr lang="en-US" dirty="0"/>
              <a:t>Mixing personal data with company data</a:t>
            </a:r>
          </a:p>
          <a:p>
            <a:r>
              <a:rPr lang="en-US" dirty="0"/>
              <a:t>Security risks (GDPR, company policy etc.)</a:t>
            </a:r>
          </a:p>
        </p:txBody>
      </p:sp>
    </p:spTree>
    <p:extLst>
      <p:ext uri="{BB962C8B-B14F-4D97-AF65-F5344CB8AC3E}">
        <p14:creationId xmlns:p14="http://schemas.microsoft.com/office/powerpoint/2010/main" val="39525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95FD-81C1-4155-A3E8-2F3B1A1E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Meet </a:t>
            </a:r>
            <a:r>
              <a:rPr lang="en-US" dirty="0" err="1"/>
              <a:t>Orack</a:t>
            </a:r>
            <a:r>
              <a:rPr lang="en-US" dirty="0"/>
              <a:t> Bama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99F4-1E8F-F2DD-0633-8050716A15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Business Controller</a:t>
            </a:r>
          </a:p>
          <a:p>
            <a:r>
              <a:rPr lang="en-US" dirty="0"/>
              <a:t>Likes tech</a:t>
            </a:r>
          </a:p>
          <a:p>
            <a:r>
              <a:rPr lang="en-US" dirty="0"/>
              <a:t>Have Phillips Hue at home and claims it is </a:t>
            </a:r>
            <a:br>
              <a:rPr lang="en-US" dirty="0"/>
            </a:br>
            <a:r>
              <a:rPr lang="en-US" dirty="0"/>
              <a:t>a smart home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5A51C837-AA23-4C0D-B887-FD87A91BD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187736"/>
            <a:ext cx="6980120" cy="74487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84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id="{7DAFFB44-35BC-4E2E-B099-9ACF25CB5C25}"/>
              </a:ext>
            </a:extLst>
          </p:cNvPr>
          <p:cNvSpPr/>
          <p:nvPr/>
        </p:nvSpPr>
        <p:spPr>
          <a:xfrm>
            <a:off x="576442" y="2150393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FED138F-224A-409D-906E-30DFE62AF7E4}"/>
              </a:ext>
            </a:extLst>
          </p:cNvPr>
          <p:cNvSpPr/>
          <p:nvPr/>
        </p:nvSpPr>
        <p:spPr>
          <a:xfrm>
            <a:off x="2443208" y="2158150"/>
            <a:ext cx="1160550" cy="1160550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E985B-6775-4475-90C5-CE3ABC04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Orack</a:t>
            </a:r>
            <a:r>
              <a:rPr lang="nb-NO" dirty="0"/>
              <a:t> </a:t>
            </a:r>
            <a:r>
              <a:rPr lang="nb-NO" dirty="0" err="1"/>
              <a:t>built</a:t>
            </a:r>
            <a:r>
              <a:rPr lang="nb-NO" dirty="0"/>
              <a:t> a </a:t>
            </a:r>
            <a:r>
              <a:rPr lang="nb-NO" dirty="0" err="1"/>
              <a:t>PowerAutomate</a:t>
            </a:r>
            <a:endParaRPr lang="nb-NO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6C6BA5D-8D27-4E5F-8404-D2F201D3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76" y="2452366"/>
            <a:ext cx="583151" cy="5423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62B93-A67C-4AEB-901E-949890E15F49}"/>
              </a:ext>
            </a:extLst>
          </p:cNvPr>
          <p:cNvSpPr txBox="1"/>
          <p:nvPr/>
        </p:nvSpPr>
        <p:spPr>
          <a:xfrm>
            <a:off x="616831" y="3409788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SHARED MAILBOX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RECEIVE MAIL</a:t>
            </a:r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E043BD29-3426-4A92-9077-A88A8DE0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35" y="2195689"/>
            <a:ext cx="1157513" cy="1157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54D0E7-26F8-4FB7-BDAB-EF0B5944D3FD}"/>
              </a:ext>
            </a:extLst>
          </p:cNvPr>
          <p:cNvSpPr txBox="1"/>
          <p:nvPr/>
        </p:nvSpPr>
        <p:spPr>
          <a:xfrm>
            <a:off x="2505273" y="343014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POWER AUTOMATE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READS MAIL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BA11D1-067A-4B61-9D4E-990F6AA8E2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</a:extLst>
          </a:blip>
          <a:srcRect l="6917" t="28977" r="6202" b="14601"/>
          <a:stretch/>
        </p:blipFill>
        <p:spPr>
          <a:xfrm>
            <a:off x="4427984" y="2584022"/>
            <a:ext cx="816296" cy="530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481E372-C4F2-4452-BF4B-58CDE90E7670}"/>
              </a:ext>
            </a:extLst>
          </p:cNvPr>
          <p:cNvSpPr txBox="1"/>
          <p:nvPr/>
        </p:nvSpPr>
        <p:spPr>
          <a:xfrm>
            <a:off x="6561742" y="2354227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ORACKS MAILBOX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SEND MAIL TO SALES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67FB80-33EE-4116-9171-984DE8CA5F92}"/>
              </a:ext>
            </a:extLst>
          </p:cNvPr>
          <p:cNvSpPr txBox="1"/>
          <p:nvPr/>
        </p:nvSpPr>
        <p:spPr>
          <a:xfrm>
            <a:off x="6537118" y="4155926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700" dirty="0">
                <a:solidFill>
                  <a:schemeClr val="bg1"/>
                </a:solidFill>
              </a:rPr>
              <a:t>FINANCE AND OPERATION</a:t>
            </a:r>
            <a:endParaRPr lang="nb-NO" sz="1100" dirty="0">
              <a:solidFill>
                <a:schemeClr val="bg1"/>
              </a:solidFill>
            </a:endParaRPr>
          </a:p>
          <a:p>
            <a:r>
              <a:rPr lang="nb-NO" sz="1100" dirty="0">
                <a:solidFill>
                  <a:schemeClr val="bg1"/>
                </a:solidFill>
              </a:rPr>
              <a:t>REGISTER SALES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D5B2B3E-E286-448D-96B5-518F9C9C9B7C}"/>
              </a:ext>
            </a:extLst>
          </p:cNvPr>
          <p:cNvCxnSpPr>
            <a:cxnSpLocks/>
          </p:cNvCxnSpPr>
          <p:nvPr/>
        </p:nvCxnSpPr>
        <p:spPr>
          <a:xfrm>
            <a:off x="1824213" y="2774446"/>
            <a:ext cx="431517" cy="0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133AFE-E295-4E0A-AD94-3514442DA54F}"/>
              </a:ext>
            </a:extLst>
          </p:cNvPr>
          <p:cNvCxnSpPr/>
          <p:nvPr/>
        </p:nvCxnSpPr>
        <p:spPr>
          <a:xfrm>
            <a:off x="3871855" y="2748312"/>
            <a:ext cx="288032" cy="0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47D496-0E57-4E74-B388-CC0C91B5CAC8}"/>
              </a:ext>
            </a:extLst>
          </p:cNvPr>
          <p:cNvCxnSpPr>
            <a:cxnSpLocks/>
          </p:cNvCxnSpPr>
          <p:nvPr/>
        </p:nvCxnSpPr>
        <p:spPr>
          <a:xfrm flipV="1">
            <a:off x="5565184" y="2119111"/>
            <a:ext cx="682935" cy="278308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DBD45D-0E16-47AD-829F-B46F9FDD7A6C}"/>
              </a:ext>
            </a:extLst>
          </p:cNvPr>
          <p:cNvCxnSpPr>
            <a:cxnSpLocks/>
          </p:cNvCxnSpPr>
          <p:nvPr/>
        </p:nvCxnSpPr>
        <p:spPr>
          <a:xfrm>
            <a:off x="5456031" y="3114136"/>
            <a:ext cx="720080" cy="344883"/>
          </a:xfrm>
          <a:prstGeom prst="line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B7ED30-2D86-47E9-89B0-5ADEFB98E85D}"/>
              </a:ext>
            </a:extLst>
          </p:cNvPr>
          <p:cNvGrpSpPr/>
          <p:nvPr/>
        </p:nvGrpSpPr>
        <p:grpSpPr>
          <a:xfrm>
            <a:off x="6693134" y="3034760"/>
            <a:ext cx="1004533" cy="1004533"/>
            <a:chOff x="699510" y="2106842"/>
            <a:chExt cx="1160550" cy="1160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6AFA458-A9B8-4E45-889D-DF57624789FB}"/>
                </a:ext>
              </a:extLst>
            </p:cNvPr>
            <p:cNvSpPr/>
            <p:nvPr/>
          </p:nvSpPr>
          <p:spPr>
            <a:xfrm>
              <a:off x="699510" y="2106842"/>
              <a:ext cx="1160550" cy="1160550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5C874335-0B38-4676-B83D-8E25BA9C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93" y="2312480"/>
              <a:ext cx="749274" cy="749274"/>
            </a:xfrm>
            <a:prstGeom prst="rect">
              <a:avLst/>
            </a:prstGeom>
          </p:spPr>
        </p:pic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754D0366-3437-4798-B911-A792B22526E1}"/>
              </a:ext>
            </a:extLst>
          </p:cNvPr>
          <p:cNvSpPr/>
          <p:nvPr/>
        </p:nvSpPr>
        <p:spPr>
          <a:xfrm>
            <a:off x="6732239" y="1313653"/>
            <a:ext cx="962981" cy="962981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391CE24C-F059-4087-BFC9-89EB7471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580268"/>
            <a:ext cx="483877" cy="4500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814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B6E2-F0C3-6FD1-B828-E6E3218F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98" y="26433"/>
            <a:ext cx="8229600" cy="914400"/>
          </a:xfrm>
        </p:spPr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C2676950-3152-4691-9251-0A49358EC9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F18A57-6D38-418B-95E8-AAE031055AA6}"/>
              </a:ext>
            </a:extLst>
          </p:cNvPr>
          <p:cNvGrpSpPr/>
          <p:nvPr/>
        </p:nvGrpSpPr>
        <p:grpSpPr>
          <a:xfrm>
            <a:off x="457200" y="976097"/>
            <a:ext cx="8229600" cy="3495163"/>
            <a:chOff x="435145" y="1248013"/>
            <a:chExt cx="11321712" cy="4808403"/>
          </a:xfrm>
        </p:grpSpPr>
        <p:sp>
          <p:nvSpPr>
            <p:cNvPr id="23" name="Google Shape;1684;p38">
              <a:extLst>
                <a:ext uri="{FF2B5EF4-FFF2-40B4-BE49-F238E27FC236}">
                  <a16:creationId xmlns:a16="http://schemas.microsoft.com/office/drawing/2014/main" id="{CB6099B1-B333-4F85-B483-F5ED293E033D}"/>
                </a:ext>
              </a:extLst>
            </p:cNvPr>
            <p:cNvSpPr/>
            <p:nvPr/>
          </p:nvSpPr>
          <p:spPr>
            <a:xfrm>
              <a:off x="435145" y="149014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Google Shape;1685;p38">
              <a:extLst>
                <a:ext uri="{FF2B5EF4-FFF2-40B4-BE49-F238E27FC236}">
                  <a16:creationId xmlns:a16="http://schemas.microsoft.com/office/drawing/2014/main" id="{C2DD9D8F-0BD7-4523-8F89-D104EBDBA04C}"/>
                </a:ext>
              </a:extLst>
            </p:cNvPr>
            <p:cNvSpPr/>
            <p:nvPr/>
          </p:nvSpPr>
          <p:spPr>
            <a:xfrm>
              <a:off x="6096001" y="1490146"/>
              <a:ext cx="5660856" cy="1610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5" name="Google Shape;1686;p38">
              <a:extLst>
                <a:ext uri="{FF2B5EF4-FFF2-40B4-BE49-F238E27FC236}">
                  <a16:creationId xmlns:a16="http://schemas.microsoft.com/office/drawing/2014/main" id="{9DF5F9FF-C0F9-4962-884E-AAD81C27BB3B}"/>
                </a:ext>
              </a:extLst>
            </p:cNvPr>
            <p:cNvSpPr/>
            <p:nvPr/>
          </p:nvSpPr>
          <p:spPr>
            <a:xfrm rot="10800000">
              <a:off x="5085779" y="1248013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6" name="Google Shape;1687;p38">
              <a:extLst>
                <a:ext uri="{FF2B5EF4-FFF2-40B4-BE49-F238E27FC236}">
                  <a16:creationId xmlns:a16="http://schemas.microsoft.com/office/drawing/2014/main" id="{3227E232-A366-4AAE-9C69-FDAF2AFABA7E}"/>
                </a:ext>
              </a:extLst>
            </p:cNvPr>
            <p:cNvSpPr/>
            <p:nvPr/>
          </p:nvSpPr>
          <p:spPr>
            <a:xfrm>
              <a:off x="4965196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7" name="Google Shape;1688;p38">
              <a:extLst>
                <a:ext uri="{FF2B5EF4-FFF2-40B4-BE49-F238E27FC236}">
                  <a16:creationId xmlns:a16="http://schemas.microsoft.com/office/drawing/2014/main" id="{2EC1C446-5DE1-4626-909E-C7BC6881E2EF}"/>
                </a:ext>
              </a:extLst>
            </p:cNvPr>
            <p:cNvSpPr/>
            <p:nvPr/>
          </p:nvSpPr>
          <p:spPr>
            <a:xfrm>
              <a:off x="6983050" y="1248030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92D050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8" name="Google Shape;1695;p38">
              <a:extLst>
                <a:ext uri="{FF2B5EF4-FFF2-40B4-BE49-F238E27FC236}">
                  <a16:creationId xmlns:a16="http://schemas.microsoft.com/office/drawing/2014/main" id="{6EEB133C-28DA-415B-ADED-E7C32ED5DE08}"/>
                </a:ext>
              </a:extLst>
            </p:cNvPr>
            <p:cNvSpPr/>
            <p:nvPr/>
          </p:nvSpPr>
          <p:spPr>
            <a:xfrm>
              <a:off x="5861045" y="1978368"/>
              <a:ext cx="470117" cy="343078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9" name="Google Shape;1700;p38">
              <a:extLst>
                <a:ext uri="{FF2B5EF4-FFF2-40B4-BE49-F238E27FC236}">
                  <a16:creationId xmlns:a16="http://schemas.microsoft.com/office/drawing/2014/main" id="{220FE8CA-93CA-4E87-9E14-A92711C4FB44}"/>
                </a:ext>
              </a:extLst>
            </p:cNvPr>
            <p:cNvSpPr/>
            <p:nvPr/>
          </p:nvSpPr>
          <p:spPr>
            <a:xfrm>
              <a:off x="435145" y="4204097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0" name="Google Shape;1701;p38">
              <a:extLst>
                <a:ext uri="{FF2B5EF4-FFF2-40B4-BE49-F238E27FC236}">
                  <a16:creationId xmlns:a16="http://schemas.microsoft.com/office/drawing/2014/main" id="{EA13ED91-AB5D-4F54-9CCB-6992B5087083}"/>
                </a:ext>
              </a:extLst>
            </p:cNvPr>
            <p:cNvSpPr/>
            <p:nvPr/>
          </p:nvSpPr>
          <p:spPr>
            <a:xfrm>
              <a:off x="6096001" y="4204096"/>
              <a:ext cx="5660856" cy="1610169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1" name="Google Shape;1702;p38">
              <a:extLst>
                <a:ext uri="{FF2B5EF4-FFF2-40B4-BE49-F238E27FC236}">
                  <a16:creationId xmlns:a16="http://schemas.microsoft.com/office/drawing/2014/main" id="{5D04761A-B894-4645-B7C4-3B76FEFCD923}"/>
                </a:ext>
              </a:extLst>
            </p:cNvPr>
            <p:cNvSpPr/>
            <p:nvPr/>
          </p:nvSpPr>
          <p:spPr>
            <a:xfrm>
              <a:off x="5086246" y="3961959"/>
              <a:ext cx="2020166" cy="2094456"/>
            </a:xfrm>
            <a:prstGeom prst="triangle">
              <a:avLst>
                <a:gd name="adj" fmla="val 50000"/>
              </a:avLst>
            </a:prstGeom>
            <a:solidFill>
              <a:srgbClr val="EC3E3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2" name="Google Shape;1703;p38">
              <a:extLst>
                <a:ext uri="{FF2B5EF4-FFF2-40B4-BE49-F238E27FC236}">
                  <a16:creationId xmlns:a16="http://schemas.microsoft.com/office/drawing/2014/main" id="{187EE40D-E93F-4019-99C2-851132142BF5}"/>
                </a:ext>
              </a:extLst>
            </p:cNvPr>
            <p:cNvSpPr/>
            <p:nvPr/>
          </p:nvSpPr>
          <p:spPr>
            <a:xfrm rot="10800000">
              <a:off x="6983085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3" name="Google Shape;1704;p38">
              <a:extLst>
                <a:ext uri="{FF2B5EF4-FFF2-40B4-BE49-F238E27FC236}">
                  <a16:creationId xmlns:a16="http://schemas.microsoft.com/office/drawing/2014/main" id="{8960A5B0-FD38-4286-83DC-E4235302857A}"/>
                </a:ext>
              </a:extLst>
            </p:cNvPr>
            <p:cNvSpPr/>
            <p:nvPr/>
          </p:nvSpPr>
          <p:spPr>
            <a:xfrm rot="10800000">
              <a:off x="4965231" y="5814145"/>
              <a:ext cx="243927" cy="242271"/>
            </a:xfrm>
            <a:prstGeom prst="triangle">
              <a:avLst>
                <a:gd name="adj" fmla="val 50000"/>
              </a:avLst>
            </a:prstGeom>
            <a:solidFill>
              <a:srgbClr val="EC3E35">
                <a:lumMod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4" name="Google Shape;1722;p38">
              <a:extLst>
                <a:ext uri="{FF2B5EF4-FFF2-40B4-BE49-F238E27FC236}">
                  <a16:creationId xmlns:a16="http://schemas.microsoft.com/office/drawing/2014/main" id="{FDB6B6A0-0FE0-4507-BC51-E192B8BB7F1E}"/>
                </a:ext>
              </a:extLst>
            </p:cNvPr>
            <p:cNvSpPr/>
            <p:nvPr/>
          </p:nvSpPr>
          <p:spPr>
            <a:xfrm>
              <a:off x="5880842" y="5070180"/>
              <a:ext cx="430538" cy="414902"/>
            </a:xfrm>
            <a:custGeom>
              <a:avLst/>
              <a:gdLst/>
              <a:ahLst/>
              <a:cxnLst/>
              <a:rect l="l" t="t" r="r" b="b"/>
              <a:pathLst>
                <a:path w="9104" h="8774" extrusionOk="0">
                  <a:moveTo>
                    <a:pt x="7232" y="1143"/>
                  </a:moveTo>
                  <a:cubicBezTo>
                    <a:pt x="7377" y="1143"/>
                    <a:pt x="7522" y="1198"/>
                    <a:pt x="7633" y="1308"/>
                  </a:cubicBezTo>
                  <a:cubicBezTo>
                    <a:pt x="7851" y="1528"/>
                    <a:pt x="7854" y="1882"/>
                    <a:pt x="7639" y="2102"/>
                  </a:cubicBezTo>
                  <a:lnTo>
                    <a:pt x="5755" y="3986"/>
                  </a:lnTo>
                  <a:cubicBezTo>
                    <a:pt x="5532" y="4210"/>
                    <a:pt x="5532" y="4566"/>
                    <a:pt x="5755" y="4789"/>
                  </a:cubicBezTo>
                  <a:lnTo>
                    <a:pt x="7639" y="6673"/>
                  </a:lnTo>
                  <a:cubicBezTo>
                    <a:pt x="7854" y="6894"/>
                    <a:pt x="7851" y="7247"/>
                    <a:pt x="7633" y="7468"/>
                  </a:cubicBezTo>
                  <a:cubicBezTo>
                    <a:pt x="7522" y="7577"/>
                    <a:pt x="7377" y="7633"/>
                    <a:pt x="7232" y="7633"/>
                  </a:cubicBezTo>
                  <a:cubicBezTo>
                    <a:pt x="7090" y="7633"/>
                    <a:pt x="6948" y="7580"/>
                    <a:pt x="6839" y="7474"/>
                  </a:cubicBezTo>
                  <a:lnTo>
                    <a:pt x="6830" y="7468"/>
                  </a:lnTo>
                  <a:lnTo>
                    <a:pt x="4946" y="5650"/>
                  </a:lnTo>
                  <a:cubicBezTo>
                    <a:pt x="4836" y="5544"/>
                    <a:pt x="4695" y="5491"/>
                    <a:pt x="4554" y="5491"/>
                  </a:cubicBezTo>
                  <a:cubicBezTo>
                    <a:pt x="4412" y="5491"/>
                    <a:pt x="4271" y="5544"/>
                    <a:pt x="4161" y="5650"/>
                  </a:cubicBezTo>
                  <a:lnTo>
                    <a:pt x="2277" y="7468"/>
                  </a:lnTo>
                  <a:lnTo>
                    <a:pt x="2268" y="7474"/>
                  </a:lnTo>
                  <a:cubicBezTo>
                    <a:pt x="2159" y="7580"/>
                    <a:pt x="2017" y="7633"/>
                    <a:pt x="1875" y="7633"/>
                  </a:cubicBezTo>
                  <a:cubicBezTo>
                    <a:pt x="1730" y="7633"/>
                    <a:pt x="1585" y="7577"/>
                    <a:pt x="1474" y="7468"/>
                  </a:cubicBezTo>
                  <a:cubicBezTo>
                    <a:pt x="1256" y="7247"/>
                    <a:pt x="1253" y="6894"/>
                    <a:pt x="1468" y="6673"/>
                  </a:cubicBezTo>
                  <a:lnTo>
                    <a:pt x="3352" y="4789"/>
                  </a:lnTo>
                  <a:cubicBezTo>
                    <a:pt x="3575" y="4566"/>
                    <a:pt x="3575" y="4210"/>
                    <a:pt x="3352" y="3986"/>
                  </a:cubicBezTo>
                  <a:lnTo>
                    <a:pt x="1468" y="2102"/>
                  </a:lnTo>
                  <a:cubicBezTo>
                    <a:pt x="1253" y="1882"/>
                    <a:pt x="1256" y="1528"/>
                    <a:pt x="1474" y="1308"/>
                  </a:cubicBezTo>
                  <a:cubicBezTo>
                    <a:pt x="1585" y="1198"/>
                    <a:pt x="1730" y="1143"/>
                    <a:pt x="1875" y="1143"/>
                  </a:cubicBezTo>
                  <a:cubicBezTo>
                    <a:pt x="2017" y="1143"/>
                    <a:pt x="2159" y="1196"/>
                    <a:pt x="2268" y="1302"/>
                  </a:cubicBezTo>
                  <a:lnTo>
                    <a:pt x="2277" y="1308"/>
                  </a:lnTo>
                  <a:lnTo>
                    <a:pt x="4161" y="3126"/>
                  </a:lnTo>
                  <a:cubicBezTo>
                    <a:pt x="4271" y="3231"/>
                    <a:pt x="4412" y="3284"/>
                    <a:pt x="4554" y="3284"/>
                  </a:cubicBezTo>
                  <a:cubicBezTo>
                    <a:pt x="4695" y="3284"/>
                    <a:pt x="4836" y="3231"/>
                    <a:pt x="4946" y="3126"/>
                  </a:cubicBezTo>
                  <a:lnTo>
                    <a:pt x="6830" y="1308"/>
                  </a:lnTo>
                  <a:lnTo>
                    <a:pt x="6839" y="1302"/>
                  </a:lnTo>
                  <a:cubicBezTo>
                    <a:pt x="6948" y="1196"/>
                    <a:pt x="7090" y="1143"/>
                    <a:pt x="7232" y="1143"/>
                  </a:cubicBezTo>
                  <a:close/>
                  <a:moveTo>
                    <a:pt x="1865" y="0"/>
                  </a:moveTo>
                  <a:cubicBezTo>
                    <a:pt x="1430" y="0"/>
                    <a:pt x="995" y="166"/>
                    <a:pt x="664" y="499"/>
                  </a:cubicBezTo>
                  <a:cubicBezTo>
                    <a:pt x="0" y="1163"/>
                    <a:pt x="3" y="2241"/>
                    <a:pt x="667" y="2902"/>
                  </a:cubicBezTo>
                  <a:lnTo>
                    <a:pt x="2153" y="4388"/>
                  </a:lnTo>
                  <a:lnTo>
                    <a:pt x="667" y="5873"/>
                  </a:lnTo>
                  <a:cubicBezTo>
                    <a:pt x="0" y="6535"/>
                    <a:pt x="0" y="7610"/>
                    <a:pt x="661" y="8274"/>
                  </a:cubicBezTo>
                  <a:cubicBezTo>
                    <a:pt x="995" y="8607"/>
                    <a:pt x="1431" y="8774"/>
                    <a:pt x="1868" y="8774"/>
                  </a:cubicBezTo>
                  <a:cubicBezTo>
                    <a:pt x="2301" y="8774"/>
                    <a:pt x="2734" y="8609"/>
                    <a:pt x="3065" y="8280"/>
                  </a:cubicBezTo>
                  <a:lnTo>
                    <a:pt x="4554" y="6846"/>
                  </a:lnTo>
                  <a:lnTo>
                    <a:pt x="6042" y="8280"/>
                  </a:lnTo>
                  <a:cubicBezTo>
                    <a:pt x="6373" y="8609"/>
                    <a:pt x="6806" y="8774"/>
                    <a:pt x="7239" y="8774"/>
                  </a:cubicBezTo>
                  <a:cubicBezTo>
                    <a:pt x="7675" y="8774"/>
                    <a:pt x="8111" y="8607"/>
                    <a:pt x="8443" y="8274"/>
                  </a:cubicBezTo>
                  <a:cubicBezTo>
                    <a:pt x="9104" y="7610"/>
                    <a:pt x="9104" y="6535"/>
                    <a:pt x="8440" y="5873"/>
                  </a:cubicBezTo>
                  <a:lnTo>
                    <a:pt x="6957" y="4388"/>
                  </a:lnTo>
                  <a:lnTo>
                    <a:pt x="8440" y="2902"/>
                  </a:lnTo>
                  <a:cubicBezTo>
                    <a:pt x="8760" y="2585"/>
                    <a:pt x="8938" y="2153"/>
                    <a:pt x="8938" y="1703"/>
                  </a:cubicBezTo>
                  <a:cubicBezTo>
                    <a:pt x="8938" y="1018"/>
                    <a:pt x="8524" y="399"/>
                    <a:pt x="7893" y="133"/>
                  </a:cubicBezTo>
                  <a:cubicBezTo>
                    <a:pt x="7682" y="46"/>
                    <a:pt x="7460" y="3"/>
                    <a:pt x="7239" y="3"/>
                  </a:cubicBezTo>
                  <a:cubicBezTo>
                    <a:pt x="6799" y="3"/>
                    <a:pt x="6366" y="174"/>
                    <a:pt x="6042" y="496"/>
                  </a:cubicBezTo>
                  <a:lnTo>
                    <a:pt x="4554" y="1930"/>
                  </a:lnTo>
                  <a:lnTo>
                    <a:pt x="3065" y="496"/>
                  </a:lnTo>
                  <a:cubicBezTo>
                    <a:pt x="2733" y="165"/>
                    <a:pt x="2299" y="0"/>
                    <a:pt x="18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35D74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49FD3A-A043-46B4-9DE3-F60404E487EE}"/>
                </a:ext>
              </a:extLst>
            </p:cNvPr>
            <p:cNvSpPr txBox="1"/>
            <p:nvPr/>
          </p:nvSpPr>
          <p:spPr>
            <a:xfrm>
              <a:off x="881589" y="1649517"/>
              <a:ext cx="3397955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Simple automation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Makes the life easier for </a:t>
              </a:r>
              <a:r>
                <a:rPr lang="en-US" sz="1400" kern="0" dirty="0" err="1">
                  <a:solidFill>
                    <a:srgbClr val="000000"/>
                  </a:solidFill>
                  <a:latin typeface="+mj-lt"/>
                </a:rPr>
                <a:t>Orack</a:t>
              </a: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 and removes a lot of possible waste time</a:t>
              </a:r>
              <a:endPara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C345CA-64C5-4C5C-99D5-36BCDEA9B8C6}"/>
                </a:ext>
              </a:extLst>
            </p:cNvPr>
            <p:cNvSpPr txBox="1"/>
            <p:nvPr/>
          </p:nvSpPr>
          <p:spPr>
            <a:xfrm>
              <a:off x="878614" y="4511664"/>
              <a:ext cx="3760909" cy="9950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Relies on </a:t>
              </a:r>
              <a:r>
                <a:rPr lang="en-US" sz="1400" b="1" kern="0" dirty="0" err="1">
                  <a:solidFill>
                    <a:srgbClr val="000000"/>
                  </a:solidFill>
                  <a:latin typeface="+mj-lt"/>
                </a:rPr>
                <a:t>Orack</a:t>
              </a: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 user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If </a:t>
              </a:r>
              <a:r>
                <a:rPr lang="en-US" sz="1400" kern="0" dirty="0" err="1">
                  <a:solidFill>
                    <a:srgbClr val="000000"/>
                  </a:solidFill>
                  <a:latin typeface="+mj-lt"/>
                </a:rPr>
                <a:t>Orack</a:t>
              </a: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 account is blocked, the integration stop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A4C5374-9876-4806-8A43-0F6761506DC0}"/>
                </a:ext>
              </a:extLst>
            </p:cNvPr>
            <p:cNvSpPr txBox="1"/>
            <p:nvPr/>
          </p:nvSpPr>
          <p:spPr>
            <a:xfrm>
              <a:off x="7780082" y="1638732"/>
              <a:ext cx="3530052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14400">
                <a:spcBef>
                  <a:spcPts val="600"/>
                </a:spcBef>
              </a:pPr>
              <a:r>
                <a:rPr lang="en-US" sz="1400" b="1" kern="0" dirty="0">
                  <a:solidFill>
                    <a:srgbClr val="000000"/>
                  </a:solidFill>
                  <a:latin typeface="+mj-lt"/>
                </a:rPr>
                <a:t>Simple logic</a:t>
              </a:r>
            </a:p>
            <a:p>
              <a:pPr defTabSz="914400">
                <a:spcBef>
                  <a:spcPts val="600"/>
                </a:spcBef>
              </a:pPr>
              <a:r>
                <a:rPr lang="en-US" sz="1400" kern="0" dirty="0">
                  <a:solidFill>
                    <a:srgbClr val="000000"/>
                  </a:solidFill>
                  <a:latin typeface="+mj-lt"/>
                </a:rPr>
                <a:t>Notifies the right resources, email or directly to the system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E3F033-4FB2-4E6B-9659-F7230F3B7585}"/>
                </a:ext>
              </a:extLst>
            </p:cNvPr>
            <p:cNvSpPr txBox="1"/>
            <p:nvPr/>
          </p:nvSpPr>
          <p:spPr>
            <a:xfrm>
              <a:off x="7437135" y="4363467"/>
              <a:ext cx="3988999" cy="12914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kern="0" dirty="0">
                  <a:solidFill>
                    <a:srgbClr val="000000"/>
                  </a:solidFill>
                </a:rPr>
                <a:t>Potential duplicates</a:t>
              </a:r>
            </a:p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Since these are picked from a shared mailbox, others may manually process them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86031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F284B6213CB4CBD271A0E6DF470EC" ma:contentTypeVersion="11" ma:contentTypeDescription="Create a new document." ma:contentTypeScope="" ma:versionID="b0a6f3e424f50e43b086763c94c50925">
  <xsd:schema xmlns:xsd="http://www.w3.org/2001/XMLSchema" xmlns:xs="http://www.w3.org/2001/XMLSchema" xmlns:p="http://schemas.microsoft.com/office/2006/metadata/properties" xmlns:ns2="e4701af2-6039-4481-b6e2-bd61bce39374" xmlns:ns3="a0436421-f0bd-486a-88e7-abd5c3142a2f" targetNamespace="http://schemas.microsoft.com/office/2006/metadata/properties" ma:root="true" ma:fieldsID="b9cb26e186ff719a28ef05dea6b7ee12" ns2:_="" ns3:_="">
    <xsd:import namespace="e4701af2-6039-4481-b6e2-bd61bce39374"/>
    <xsd:import namespace="a0436421-f0bd-486a-88e7-abd5c3142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01af2-6039-4481-b6e2-bd61bce3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36421-f0bd-486a-88e7-abd5c3142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ACF462-D648-4A17-9C65-7006FCC4EC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701af2-6039-4481-b6e2-bd61bce39374"/>
    <ds:schemaRef ds:uri="a0436421-f0bd-486a-88e7-abd5c3142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9F39AF-6920-45AD-8F1B-CEA1791166E1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0436421-f0bd-486a-88e7-abd5c3142a2f"/>
    <ds:schemaRef ds:uri="e4701af2-6039-4481-b6e2-bd61bce3937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8773</TotalTime>
  <Words>628</Words>
  <Application>Microsoft Office PowerPoint</Application>
  <PresentationFormat>On-screen Show (16:9)</PresentationFormat>
  <Paragraphs>130</Paragraphs>
  <Slides>25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IBM Plex Sans</vt:lpstr>
      <vt:lpstr>Segoe UI Light</vt:lpstr>
      <vt:lpstr>Arial</vt:lpstr>
      <vt:lpstr>Verdana</vt:lpstr>
      <vt:lpstr>Calibri</vt:lpstr>
      <vt:lpstr>Segoe UI Semibold</vt:lpstr>
      <vt:lpstr>PPT-mal_NIC</vt:lpstr>
      <vt:lpstr>PowerPoint Presentation</vt:lpstr>
      <vt:lpstr>Tord Glad Nordahl</vt:lpstr>
      <vt:lpstr>Competition</vt:lpstr>
      <vt:lpstr>PowerPoint Presentation</vt:lpstr>
      <vt:lpstr>Power Platform</vt:lpstr>
      <vt:lpstr>The usual suspects</vt:lpstr>
      <vt:lpstr>Meet Orack Bama</vt:lpstr>
      <vt:lpstr>Orack built a PowerAutomate</vt:lpstr>
      <vt:lpstr>Pros and Cons</vt:lpstr>
      <vt:lpstr>Orack built a PowerAutomate RPA</vt:lpstr>
      <vt:lpstr>Pros and Cons</vt:lpstr>
      <vt:lpstr>DEMO Power Automate Grow up to Logic App</vt:lpstr>
      <vt:lpstr>PowerPoint Presentation</vt:lpstr>
      <vt:lpstr>Meet Lirva Alvign</vt:lpstr>
      <vt:lpstr>LIRVA built a PowerApp</vt:lpstr>
      <vt:lpstr>Pros and Cons</vt:lpstr>
      <vt:lpstr>Valuable services?</vt:lpstr>
      <vt:lpstr>Custom Connectors</vt:lpstr>
      <vt:lpstr>DEMO Custom Connector</vt:lpstr>
      <vt:lpstr>PowerPoint Presentation</vt:lpstr>
      <vt:lpstr>Tips from trade</vt:lpstr>
      <vt:lpstr>Cloud Integration</vt:lpstr>
      <vt:lpstr>Most common asks</vt:lpstr>
      <vt:lpstr>Slides and demos from the conference will be available at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Tord Glad Nordahl</cp:lastModifiedBy>
  <cp:revision>84</cp:revision>
  <dcterms:created xsi:type="dcterms:W3CDTF">2012-11-21T10:27:26Z</dcterms:created>
  <dcterms:modified xsi:type="dcterms:W3CDTF">2022-06-03T11:34:35Z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0x01010019DF284B6213CB4CBD271A0E6DF470EC</vt:lpwstr>
  </property>
  <property fmtid="{D5CDD505-2E9C-101B-9397-08002B2CF9AE}" pid="3" name="MSIP_Label_5af4f1a9-ae13-4e26-ac6c-11f4c8a2f064_Enabled">
    <vt:lpwstr>true</vt:lpwstr>
  </property>
  <property fmtid="{D5CDD505-2E9C-101B-9397-08002B2CF9AE}" pid="4" name="MSIP_Label_5af4f1a9-ae13-4e26-ac6c-11f4c8a2f064_SetDate">
    <vt:lpwstr>2022-05-30T05:53:09Z</vt:lpwstr>
  </property>
  <property fmtid="{D5CDD505-2E9C-101B-9397-08002B2CF9AE}" pid="5" name="MSIP_Label_5af4f1a9-ae13-4e26-ac6c-11f4c8a2f064_Method">
    <vt:lpwstr>Privileged</vt:lpwstr>
  </property>
  <property fmtid="{D5CDD505-2E9C-101B-9397-08002B2CF9AE}" pid="6" name="MSIP_Label_5af4f1a9-ae13-4e26-ac6c-11f4c8a2f064_Name">
    <vt:lpwstr>5af4f1a9-ae13-4e26-ac6c-11f4c8a2f064</vt:lpwstr>
  </property>
  <property fmtid="{D5CDD505-2E9C-101B-9397-08002B2CF9AE}" pid="7" name="MSIP_Label_5af4f1a9-ae13-4e26-ac6c-11f4c8a2f064_SiteId">
    <vt:lpwstr>65f51067-7d65-4aa9-b996-4cc43a0d7111</vt:lpwstr>
  </property>
  <property fmtid="{D5CDD505-2E9C-101B-9397-08002B2CF9AE}" pid="8" name="MSIP_Label_5af4f1a9-ae13-4e26-ac6c-11f4c8a2f064_ActionId">
    <vt:lpwstr>f1c865c0-08fb-489d-9342-f83b9a92baa4</vt:lpwstr>
  </property>
  <property fmtid="{D5CDD505-2E9C-101B-9397-08002B2CF9AE}" pid="9" name="MSIP_Label_5af4f1a9-ae13-4e26-ac6c-11f4c8a2f064_ContentBits">
    <vt:lpwstr>0</vt:lpwstr>
  </property>
</Properties>
</file>